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sv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image" Target="../media/image-6-6.png"/><Relationship Id="rId7" Type="http://schemas.openxmlformats.org/officeDocument/2006/relationships/image" Target="../media/image-6-7.svg"/><Relationship Id="rId8" Type="http://schemas.openxmlformats.org/officeDocument/2006/relationships/slideLayout" Target="../slideLayouts/slideLayout7.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svg"/><Relationship Id="rId5" Type="http://schemas.openxmlformats.org/officeDocument/2006/relationships/image" Target="../media/image-8-5.png"/><Relationship Id="rId6" Type="http://schemas.openxmlformats.org/officeDocument/2006/relationships/image" Target="../media/image-8-6.svg"/><Relationship Id="rId7" Type="http://schemas.openxmlformats.org/officeDocument/2006/relationships/image" Target="../media/image-8-7.png"/><Relationship Id="rId8" Type="http://schemas.openxmlformats.org/officeDocument/2006/relationships/image" Target="../media/image-8-8.svg"/><Relationship Id="rId9" Type="http://schemas.openxmlformats.org/officeDocument/2006/relationships/image" Target="../media/image-8-9.png"/><Relationship Id="rId10" Type="http://schemas.openxmlformats.org/officeDocument/2006/relationships/image" Target="../media/image-8-10.svg"/><Relationship Id="rId11" Type="http://schemas.openxmlformats.org/officeDocument/2006/relationships/slideLayout" Target="../slideLayouts/slideLayout9.xml"/><Relationship Id="rId1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Bike Sharing Demand Analysis Using Microsoft Excel</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Transforming raw operational data into actionable business intelligence through comprehensive analysis of hourly rental patterns, weather impacts, and user behavior to optimize capacity planning and operational efficiency.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506147" y="798433"/>
            <a:ext cx="7642027" cy="475178"/>
          </a:xfrm>
          <a:prstGeom prst="rect">
            <a:avLst/>
          </a:prstGeom>
          <a:noFill/>
          <a:ln/>
        </p:spPr>
        <p:txBody>
          <a:bodyPr wrap="none" lIns="0" tIns="0" rIns="0" bIns="0" rtlCol="0" anchor="t"/>
          <a:lstStyle/>
          <a:p>
            <a:pPr algn="l" indent="0" marL="0">
              <a:lnSpc>
                <a:spcPts val="3700"/>
              </a:lnSpc>
              <a:buNone/>
            </a:pPr>
            <a:r>
              <a:rPr lang="en-US" sz="2950" dirty="0">
                <a:solidFill>
                  <a:srgbClr val="3A3A3A"/>
                </a:solidFill>
                <a:latin typeface="Noto Serif Medium" pitchFamily="34" charset="0"/>
                <a:ea typeface="Noto Serif Medium" pitchFamily="34" charset="-122"/>
                <a:cs typeface="Noto Serif Medium" pitchFamily="34" charset="-120"/>
              </a:rPr>
              <a:t>Business Recommendations &amp; Conclusion</a:t>
            </a:r>
            <a:endParaRPr lang="en-US" sz="2950" dirty="0"/>
          </a:p>
        </p:txBody>
      </p:sp>
      <p:sp>
        <p:nvSpPr>
          <p:cNvPr id="3" name="Shape 1"/>
          <p:cNvSpPr/>
          <p:nvPr/>
        </p:nvSpPr>
        <p:spPr>
          <a:xfrm>
            <a:off x="2506147" y="1577697"/>
            <a:ext cx="9617988" cy="1149787"/>
          </a:xfrm>
          <a:prstGeom prst="roundRect">
            <a:avLst>
              <a:gd name="adj" fmla="val 5555"/>
            </a:avLst>
          </a:prstGeom>
          <a:solidFill>
            <a:srgbClr val="FDFBF7"/>
          </a:solidFill>
          <a:ln w="15240">
            <a:solidFill>
              <a:srgbClr val="E6DED2"/>
            </a:solidFill>
            <a:prstDash val="solid"/>
          </a:ln>
          <a:effectLst>
            <a:outerShdw sx="100000" sy="100000" kx="0" ky="0" algn="bl" rotWithShape="0" blurRad="0" dist="13970" dir="2700000">
              <a:srgbClr val="e6ded2">
                <a:alpha val="100000"/>
              </a:srgbClr>
            </a:outerShdw>
          </a:effectLst>
        </p:spPr>
      </p:sp>
      <p:sp>
        <p:nvSpPr>
          <p:cNvPr id="4" name="Shape 2"/>
          <p:cNvSpPr/>
          <p:nvPr/>
        </p:nvSpPr>
        <p:spPr>
          <a:xfrm>
            <a:off x="2521387" y="1592937"/>
            <a:ext cx="608171" cy="1119307"/>
          </a:xfrm>
          <a:prstGeom prst="roundRect">
            <a:avLst>
              <a:gd name="adj" fmla="val 7494"/>
            </a:avLst>
          </a:prstGeom>
          <a:solidFill>
            <a:srgbClr val="E6DED2">
              <a:alpha val="50000"/>
            </a:srgbClr>
          </a:solidFill>
          <a:ln/>
          <a:effectLst>
            <a:outerShdw sx="100000" sy="100000" kx="0" ky="0" algn="bl" rotWithShape="0" blurRad="0" dist="13970" dir="2700000">
              <a:srgbClr val="ccc4b8">
                <a:alpha val="100000"/>
              </a:srgbClr>
            </a:outerShdw>
          </a:effectLst>
        </p:spPr>
      </p:sp>
      <p:sp>
        <p:nvSpPr>
          <p:cNvPr id="5" name="Text 3"/>
          <p:cNvSpPr/>
          <p:nvPr/>
        </p:nvSpPr>
        <p:spPr>
          <a:xfrm>
            <a:off x="2707600" y="2010013"/>
            <a:ext cx="228005" cy="285036"/>
          </a:xfrm>
          <a:prstGeom prst="rect">
            <a:avLst/>
          </a:prstGeom>
          <a:noFill/>
          <a:ln/>
        </p:spPr>
        <p:txBody>
          <a:bodyPr wrap="none" lIns="0" tIns="0" rIns="0" bIns="0" rtlCol="0" anchor="t"/>
          <a:lstStyle/>
          <a:p>
            <a:pPr algn="l" indent="0" marL="0">
              <a:lnSpc>
                <a:spcPts val="1750"/>
              </a:lnSpc>
              <a:buNone/>
            </a:pPr>
            <a:r>
              <a:rPr lang="en-US" sz="1750" dirty="0">
                <a:solidFill>
                  <a:srgbClr val="000000"/>
                </a:solidFill>
                <a:latin typeface="Noto Serif Medium" pitchFamily="34" charset="0"/>
                <a:ea typeface="Noto Serif Medium" pitchFamily="34" charset="-122"/>
                <a:cs typeface="Noto Serif Medium" pitchFamily="34" charset="-120"/>
              </a:rPr>
              <a:t>1</a:t>
            </a:r>
            <a:endParaRPr lang="en-US" sz="1750" dirty="0"/>
          </a:p>
        </p:txBody>
      </p:sp>
      <p:sp>
        <p:nvSpPr>
          <p:cNvPr id="6" name="Text 4"/>
          <p:cNvSpPr/>
          <p:nvPr/>
        </p:nvSpPr>
        <p:spPr>
          <a:xfrm>
            <a:off x="3281601" y="1744980"/>
            <a:ext cx="2709743" cy="237530"/>
          </a:xfrm>
          <a:prstGeom prst="rect">
            <a:avLst/>
          </a:prstGeom>
          <a:noFill/>
          <a:ln/>
        </p:spPr>
        <p:txBody>
          <a:bodyPr wrap="none" lIns="0" tIns="0" rIns="0" bIns="0" rtlCol="0" anchor="t"/>
          <a:lstStyle/>
          <a:p>
            <a:pPr algn="l" indent="0" marL="0">
              <a:lnSpc>
                <a:spcPts val="1850"/>
              </a:lnSpc>
              <a:buNone/>
            </a:pPr>
            <a:r>
              <a:rPr lang="en-US" sz="1450" dirty="0">
                <a:solidFill>
                  <a:srgbClr val="4C4C4C"/>
                </a:solidFill>
                <a:latin typeface="Noto Serif Medium" pitchFamily="34" charset="0"/>
                <a:ea typeface="Noto Serif Medium" pitchFamily="34" charset="-122"/>
                <a:cs typeface="Noto Serif Medium" pitchFamily="34" charset="-120"/>
              </a:rPr>
              <a:t>Optimize Peak-Hour Capacity</a:t>
            </a:r>
            <a:endParaRPr lang="en-US" sz="1450" dirty="0"/>
          </a:p>
        </p:txBody>
      </p:sp>
      <p:sp>
        <p:nvSpPr>
          <p:cNvPr id="7" name="Text 5"/>
          <p:cNvSpPr/>
          <p:nvPr/>
        </p:nvSpPr>
        <p:spPr>
          <a:xfrm>
            <a:off x="3281601" y="2073712"/>
            <a:ext cx="8675251" cy="486489"/>
          </a:xfrm>
          <a:prstGeom prst="rect">
            <a:avLst/>
          </a:prstGeom>
          <a:noFill/>
          <a:ln/>
        </p:spPr>
        <p:txBody>
          <a:bodyPr wrap="square" lIns="0" tIns="0" rIns="0" bIns="0" rtlCol="0" anchor="t"/>
          <a:lstStyle/>
          <a:p>
            <a:pPr algn="l" indent="0" marL="0">
              <a:lnSpc>
                <a:spcPts val="1900"/>
              </a:lnSpc>
              <a:buNone/>
            </a:pPr>
            <a:r>
              <a:rPr lang="en-US" sz="1150" dirty="0">
                <a:solidFill>
                  <a:srgbClr val="4C4C4C"/>
                </a:solidFill>
                <a:latin typeface="Noto Serif" pitchFamily="34" charset="0"/>
                <a:ea typeface="Noto Serif" pitchFamily="34" charset="-122"/>
                <a:cs typeface="Noto Serif" pitchFamily="34" charset="-120"/>
              </a:rPr>
              <a:t>Ensure maximum bike availability during morning and evening commute windows through strategic fleet positioning and rebalancing.</a:t>
            </a:r>
            <a:endParaRPr lang="en-US" sz="1150" dirty="0"/>
          </a:p>
        </p:txBody>
      </p:sp>
      <p:sp>
        <p:nvSpPr>
          <p:cNvPr id="8" name="Shape 6"/>
          <p:cNvSpPr/>
          <p:nvPr/>
        </p:nvSpPr>
        <p:spPr>
          <a:xfrm>
            <a:off x="2506147" y="2879527"/>
            <a:ext cx="9617988" cy="1149787"/>
          </a:xfrm>
          <a:prstGeom prst="roundRect">
            <a:avLst>
              <a:gd name="adj" fmla="val 5555"/>
            </a:avLst>
          </a:prstGeom>
          <a:solidFill>
            <a:srgbClr val="FDFBF7"/>
          </a:solidFill>
          <a:ln w="15240">
            <a:solidFill>
              <a:srgbClr val="E6DED2"/>
            </a:solidFill>
            <a:prstDash val="solid"/>
          </a:ln>
          <a:effectLst>
            <a:outerShdw sx="100000" sy="100000" kx="0" ky="0" algn="bl" rotWithShape="0" blurRad="0" dist="13970" dir="2700000">
              <a:srgbClr val="e6ded2">
                <a:alpha val="100000"/>
              </a:srgbClr>
            </a:outerShdw>
          </a:effectLst>
        </p:spPr>
      </p:sp>
      <p:sp>
        <p:nvSpPr>
          <p:cNvPr id="9" name="Shape 7"/>
          <p:cNvSpPr/>
          <p:nvPr/>
        </p:nvSpPr>
        <p:spPr>
          <a:xfrm>
            <a:off x="2521387" y="2894767"/>
            <a:ext cx="608171" cy="1119307"/>
          </a:xfrm>
          <a:prstGeom prst="roundRect">
            <a:avLst>
              <a:gd name="adj" fmla="val 7494"/>
            </a:avLst>
          </a:prstGeom>
          <a:solidFill>
            <a:srgbClr val="E6DED2">
              <a:alpha val="50000"/>
            </a:srgbClr>
          </a:solidFill>
          <a:ln/>
          <a:effectLst>
            <a:outerShdw sx="100000" sy="100000" kx="0" ky="0" algn="bl" rotWithShape="0" blurRad="0" dist="13970" dir="2700000">
              <a:srgbClr val="ccc4b8">
                <a:alpha val="100000"/>
              </a:srgbClr>
            </a:outerShdw>
          </a:effectLst>
        </p:spPr>
      </p:sp>
      <p:sp>
        <p:nvSpPr>
          <p:cNvPr id="10" name="Text 8"/>
          <p:cNvSpPr/>
          <p:nvPr/>
        </p:nvSpPr>
        <p:spPr>
          <a:xfrm>
            <a:off x="2707600" y="3311843"/>
            <a:ext cx="228005" cy="285036"/>
          </a:xfrm>
          <a:prstGeom prst="rect">
            <a:avLst/>
          </a:prstGeom>
          <a:noFill/>
          <a:ln/>
        </p:spPr>
        <p:txBody>
          <a:bodyPr wrap="none" lIns="0" tIns="0" rIns="0" bIns="0" rtlCol="0" anchor="t"/>
          <a:lstStyle/>
          <a:p>
            <a:pPr algn="l" indent="0" marL="0">
              <a:lnSpc>
                <a:spcPts val="1750"/>
              </a:lnSpc>
              <a:buNone/>
            </a:pPr>
            <a:r>
              <a:rPr lang="en-US" sz="1750" dirty="0">
                <a:solidFill>
                  <a:srgbClr val="000000"/>
                </a:solidFill>
                <a:latin typeface="Noto Serif Medium" pitchFamily="34" charset="0"/>
                <a:ea typeface="Noto Serif Medium" pitchFamily="34" charset="-122"/>
                <a:cs typeface="Noto Serif Medium" pitchFamily="34" charset="-120"/>
              </a:rPr>
              <a:t>2</a:t>
            </a:r>
            <a:endParaRPr lang="en-US" sz="1750" dirty="0"/>
          </a:p>
        </p:txBody>
      </p:sp>
      <p:sp>
        <p:nvSpPr>
          <p:cNvPr id="11" name="Text 9"/>
          <p:cNvSpPr/>
          <p:nvPr/>
        </p:nvSpPr>
        <p:spPr>
          <a:xfrm>
            <a:off x="3281601" y="3046809"/>
            <a:ext cx="2432566" cy="237530"/>
          </a:xfrm>
          <a:prstGeom prst="rect">
            <a:avLst/>
          </a:prstGeom>
          <a:noFill/>
          <a:ln/>
        </p:spPr>
        <p:txBody>
          <a:bodyPr wrap="none" lIns="0" tIns="0" rIns="0" bIns="0" rtlCol="0" anchor="t"/>
          <a:lstStyle/>
          <a:p>
            <a:pPr algn="l" indent="0" marL="0">
              <a:lnSpc>
                <a:spcPts val="1850"/>
              </a:lnSpc>
              <a:buNone/>
            </a:pPr>
            <a:r>
              <a:rPr lang="en-US" sz="1450" dirty="0">
                <a:solidFill>
                  <a:srgbClr val="4C4C4C"/>
                </a:solidFill>
                <a:latin typeface="Noto Serif Medium" pitchFamily="34" charset="0"/>
                <a:ea typeface="Noto Serif Medium" pitchFamily="34" charset="-122"/>
                <a:cs typeface="Noto Serif Medium" pitchFamily="34" charset="-120"/>
              </a:rPr>
              <a:t>Strengthen User Retention</a:t>
            </a:r>
            <a:endParaRPr lang="en-US" sz="1450" dirty="0"/>
          </a:p>
        </p:txBody>
      </p:sp>
      <p:sp>
        <p:nvSpPr>
          <p:cNvPr id="12" name="Text 10"/>
          <p:cNvSpPr/>
          <p:nvPr/>
        </p:nvSpPr>
        <p:spPr>
          <a:xfrm>
            <a:off x="3281601" y="3375541"/>
            <a:ext cx="8675251" cy="486489"/>
          </a:xfrm>
          <a:prstGeom prst="rect">
            <a:avLst/>
          </a:prstGeom>
          <a:noFill/>
          <a:ln/>
        </p:spPr>
        <p:txBody>
          <a:bodyPr wrap="square" lIns="0" tIns="0" rIns="0" bIns="0" rtlCol="0" anchor="t"/>
          <a:lstStyle/>
          <a:p>
            <a:pPr algn="l" indent="0" marL="0">
              <a:lnSpc>
                <a:spcPts val="1900"/>
              </a:lnSpc>
              <a:buNone/>
            </a:pPr>
            <a:r>
              <a:rPr lang="en-US" sz="1150" dirty="0">
                <a:solidFill>
                  <a:srgbClr val="4C4C4C"/>
                </a:solidFill>
                <a:latin typeface="Noto Serif" pitchFamily="34" charset="0"/>
                <a:ea typeface="Noto Serif" pitchFamily="34" charset="-122"/>
                <a:cs typeface="Noto Serif" pitchFamily="34" charset="-120"/>
              </a:rPr>
              <a:t>Launch loyalty programs and incentives targeting registered users to maintain high engagement and recurring revenue streams.</a:t>
            </a:r>
            <a:endParaRPr lang="en-US" sz="1150" dirty="0"/>
          </a:p>
        </p:txBody>
      </p:sp>
      <p:sp>
        <p:nvSpPr>
          <p:cNvPr id="13" name="Shape 11"/>
          <p:cNvSpPr/>
          <p:nvPr/>
        </p:nvSpPr>
        <p:spPr>
          <a:xfrm>
            <a:off x="2506147" y="4181356"/>
            <a:ext cx="9617988" cy="912376"/>
          </a:xfrm>
          <a:prstGeom prst="roundRect">
            <a:avLst>
              <a:gd name="adj" fmla="val 7000"/>
            </a:avLst>
          </a:prstGeom>
          <a:solidFill>
            <a:srgbClr val="FDFBF7"/>
          </a:solidFill>
          <a:ln w="15240">
            <a:solidFill>
              <a:srgbClr val="E6DED2"/>
            </a:solidFill>
            <a:prstDash val="solid"/>
          </a:ln>
          <a:effectLst>
            <a:outerShdw sx="100000" sy="100000" kx="0" ky="0" algn="bl" rotWithShape="0" blurRad="0" dist="13970" dir="2700000">
              <a:srgbClr val="e6ded2">
                <a:alpha val="100000"/>
              </a:srgbClr>
            </a:outerShdw>
          </a:effectLst>
        </p:spPr>
      </p:sp>
      <p:sp>
        <p:nvSpPr>
          <p:cNvPr id="14" name="Shape 12"/>
          <p:cNvSpPr/>
          <p:nvPr/>
        </p:nvSpPr>
        <p:spPr>
          <a:xfrm>
            <a:off x="2521387" y="4196596"/>
            <a:ext cx="608171" cy="881896"/>
          </a:xfrm>
          <a:prstGeom prst="roundRect">
            <a:avLst>
              <a:gd name="adj" fmla="val 7494"/>
            </a:avLst>
          </a:prstGeom>
          <a:solidFill>
            <a:srgbClr val="E6DED2">
              <a:alpha val="50000"/>
            </a:srgbClr>
          </a:solidFill>
          <a:ln/>
          <a:effectLst>
            <a:outerShdw sx="100000" sy="100000" kx="0" ky="0" algn="bl" rotWithShape="0" blurRad="0" dist="13970" dir="2700000">
              <a:srgbClr val="ccc4b8">
                <a:alpha val="100000"/>
              </a:srgbClr>
            </a:outerShdw>
          </a:effectLst>
        </p:spPr>
      </p:sp>
      <p:sp>
        <p:nvSpPr>
          <p:cNvPr id="15" name="Text 13"/>
          <p:cNvSpPr/>
          <p:nvPr/>
        </p:nvSpPr>
        <p:spPr>
          <a:xfrm>
            <a:off x="2707600" y="4494967"/>
            <a:ext cx="228005" cy="285036"/>
          </a:xfrm>
          <a:prstGeom prst="rect">
            <a:avLst/>
          </a:prstGeom>
          <a:noFill/>
          <a:ln/>
        </p:spPr>
        <p:txBody>
          <a:bodyPr wrap="none" lIns="0" tIns="0" rIns="0" bIns="0" rtlCol="0" anchor="t"/>
          <a:lstStyle/>
          <a:p>
            <a:pPr algn="l" indent="0" marL="0">
              <a:lnSpc>
                <a:spcPts val="1750"/>
              </a:lnSpc>
              <a:buNone/>
            </a:pPr>
            <a:r>
              <a:rPr lang="en-US" sz="1750" dirty="0">
                <a:solidFill>
                  <a:srgbClr val="000000"/>
                </a:solidFill>
                <a:latin typeface="Noto Serif Medium" pitchFamily="34" charset="0"/>
                <a:ea typeface="Noto Serif Medium" pitchFamily="34" charset="-122"/>
                <a:cs typeface="Noto Serif Medium" pitchFamily="34" charset="-120"/>
              </a:rPr>
              <a:t>3</a:t>
            </a:r>
            <a:endParaRPr lang="en-US" sz="1750" dirty="0"/>
          </a:p>
        </p:txBody>
      </p:sp>
      <p:sp>
        <p:nvSpPr>
          <p:cNvPr id="16" name="Text 14"/>
          <p:cNvSpPr/>
          <p:nvPr/>
        </p:nvSpPr>
        <p:spPr>
          <a:xfrm>
            <a:off x="3281601" y="4348639"/>
            <a:ext cx="3328749" cy="237530"/>
          </a:xfrm>
          <a:prstGeom prst="rect">
            <a:avLst/>
          </a:prstGeom>
          <a:noFill/>
          <a:ln/>
        </p:spPr>
        <p:txBody>
          <a:bodyPr wrap="none" lIns="0" tIns="0" rIns="0" bIns="0" rtlCol="0" anchor="t"/>
          <a:lstStyle/>
          <a:p>
            <a:pPr algn="l" indent="0" marL="0">
              <a:lnSpc>
                <a:spcPts val="1850"/>
              </a:lnSpc>
              <a:buNone/>
            </a:pPr>
            <a:r>
              <a:rPr lang="en-US" sz="1450" dirty="0">
                <a:solidFill>
                  <a:srgbClr val="4C4C4C"/>
                </a:solidFill>
                <a:latin typeface="Noto Serif Medium" pitchFamily="34" charset="0"/>
                <a:ea typeface="Noto Serif Medium" pitchFamily="34" charset="-122"/>
                <a:cs typeface="Noto Serif Medium" pitchFamily="34" charset="-120"/>
              </a:rPr>
              <a:t>Implement Weather-Based Planning</a:t>
            </a:r>
            <a:endParaRPr lang="en-US" sz="1450" dirty="0"/>
          </a:p>
        </p:txBody>
      </p:sp>
      <p:sp>
        <p:nvSpPr>
          <p:cNvPr id="17" name="Text 15"/>
          <p:cNvSpPr/>
          <p:nvPr/>
        </p:nvSpPr>
        <p:spPr>
          <a:xfrm>
            <a:off x="3281601" y="4677370"/>
            <a:ext cx="8675251" cy="243245"/>
          </a:xfrm>
          <a:prstGeom prst="rect">
            <a:avLst/>
          </a:prstGeom>
          <a:noFill/>
          <a:ln/>
        </p:spPr>
        <p:txBody>
          <a:bodyPr wrap="none" lIns="0" tIns="0" rIns="0" bIns="0" rtlCol="0" anchor="t"/>
          <a:lstStyle/>
          <a:p>
            <a:pPr algn="l" indent="0" marL="0">
              <a:lnSpc>
                <a:spcPts val="1900"/>
              </a:lnSpc>
              <a:buNone/>
            </a:pPr>
            <a:r>
              <a:rPr lang="en-US" sz="1150" dirty="0">
                <a:solidFill>
                  <a:srgbClr val="4C4C4C"/>
                </a:solidFill>
                <a:latin typeface="Noto Serif" pitchFamily="34" charset="0"/>
                <a:ea typeface="Noto Serif" pitchFamily="34" charset="-122"/>
                <a:cs typeface="Noto Serif" pitchFamily="34" charset="-120"/>
              </a:rPr>
              <a:t>Integrate weather forecasts into operational planning to adjust capacity and staffing based on predicted conditions.</a:t>
            </a:r>
            <a:endParaRPr lang="en-US" sz="1150" dirty="0"/>
          </a:p>
        </p:txBody>
      </p:sp>
      <p:sp>
        <p:nvSpPr>
          <p:cNvPr id="18" name="Shape 16"/>
          <p:cNvSpPr/>
          <p:nvPr/>
        </p:nvSpPr>
        <p:spPr>
          <a:xfrm>
            <a:off x="2506147" y="5245775"/>
            <a:ext cx="9617988" cy="912376"/>
          </a:xfrm>
          <a:prstGeom prst="roundRect">
            <a:avLst>
              <a:gd name="adj" fmla="val 7000"/>
            </a:avLst>
          </a:prstGeom>
          <a:solidFill>
            <a:srgbClr val="FDFBF7"/>
          </a:solidFill>
          <a:ln w="15240">
            <a:solidFill>
              <a:srgbClr val="E6DED2"/>
            </a:solidFill>
            <a:prstDash val="solid"/>
          </a:ln>
          <a:effectLst>
            <a:outerShdw sx="100000" sy="100000" kx="0" ky="0" algn="bl" rotWithShape="0" blurRad="0" dist="13970" dir="2700000">
              <a:srgbClr val="e6ded2">
                <a:alpha val="100000"/>
              </a:srgbClr>
            </a:outerShdw>
          </a:effectLst>
        </p:spPr>
      </p:sp>
      <p:sp>
        <p:nvSpPr>
          <p:cNvPr id="19" name="Shape 17"/>
          <p:cNvSpPr/>
          <p:nvPr/>
        </p:nvSpPr>
        <p:spPr>
          <a:xfrm>
            <a:off x="2521387" y="5261015"/>
            <a:ext cx="608171" cy="881896"/>
          </a:xfrm>
          <a:prstGeom prst="roundRect">
            <a:avLst>
              <a:gd name="adj" fmla="val 7494"/>
            </a:avLst>
          </a:prstGeom>
          <a:solidFill>
            <a:srgbClr val="E6DED2">
              <a:alpha val="50000"/>
            </a:srgbClr>
          </a:solidFill>
          <a:ln/>
          <a:effectLst>
            <a:outerShdw sx="100000" sy="100000" kx="0" ky="0" algn="bl" rotWithShape="0" blurRad="0" dist="13970" dir="2700000">
              <a:srgbClr val="ccc4b8">
                <a:alpha val="100000"/>
              </a:srgbClr>
            </a:outerShdw>
          </a:effectLst>
        </p:spPr>
      </p:sp>
      <p:sp>
        <p:nvSpPr>
          <p:cNvPr id="20" name="Text 18"/>
          <p:cNvSpPr/>
          <p:nvPr/>
        </p:nvSpPr>
        <p:spPr>
          <a:xfrm>
            <a:off x="2707600" y="5559385"/>
            <a:ext cx="228005" cy="285036"/>
          </a:xfrm>
          <a:prstGeom prst="rect">
            <a:avLst/>
          </a:prstGeom>
          <a:noFill/>
          <a:ln/>
        </p:spPr>
        <p:txBody>
          <a:bodyPr wrap="none" lIns="0" tIns="0" rIns="0" bIns="0" rtlCol="0" anchor="t"/>
          <a:lstStyle/>
          <a:p>
            <a:pPr algn="l" indent="0" marL="0">
              <a:lnSpc>
                <a:spcPts val="1750"/>
              </a:lnSpc>
              <a:buNone/>
            </a:pPr>
            <a:r>
              <a:rPr lang="en-US" sz="1750" dirty="0">
                <a:solidFill>
                  <a:srgbClr val="000000"/>
                </a:solidFill>
                <a:latin typeface="Noto Serif Medium" pitchFamily="34" charset="0"/>
                <a:ea typeface="Noto Serif Medium" pitchFamily="34" charset="-122"/>
                <a:cs typeface="Noto Serif Medium" pitchFamily="34" charset="-120"/>
              </a:rPr>
              <a:t>4</a:t>
            </a:r>
            <a:endParaRPr lang="en-US" sz="1750" dirty="0"/>
          </a:p>
        </p:txBody>
      </p:sp>
      <p:sp>
        <p:nvSpPr>
          <p:cNvPr id="21" name="Text 19"/>
          <p:cNvSpPr/>
          <p:nvPr/>
        </p:nvSpPr>
        <p:spPr>
          <a:xfrm>
            <a:off x="3281601" y="5413058"/>
            <a:ext cx="1900714" cy="237530"/>
          </a:xfrm>
          <a:prstGeom prst="rect">
            <a:avLst/>
          </a:prstGeom>
          <a:noFill/>
          <a:ln/>
        </p:spPr>
        <p:txBody>
          <a:bodyPr wrap="none" lIns="0" tIns="0" rIns="0" bIns="0" rtlCol="0" anchor="t"/>
          <a:lstStyle/>
          <a:p>
            <a:pPr algn="l" indent="0" marL="0">
              <a:lnSpc>
                <a:spcPts val="1850"/>
              </a:lnSpc>
              <a:buNone/>
            </a:pPr>
            <a:r>
              <a:rPr lang="en-US" sz="1450" dirty="0">
                <a:solidFill>
                  <a:srgbClr val="4C4C4C"/>
                </a:solidFill>
                <a:latin typeface="Noto Serif Medium" pitchFamily="34" charset="0"/>
                <a:ea typeface="Noto Serif Medium" pitchFamily="34" charset="-122"/>
                <a:cs typeface="Noto Serif Medium" pitchFamily="34" charset="-120"/>
              </a:rPr>
              <a:t>Expand Automation</a:t>
            </a:r>
            <a:endParaRPr lang="en-US" sz="1450" dirty="0"/>
          </a:p>
        </p:txBody>
      </p:sp>
      <p:sp>
        <p:nvSpPr>
          <p:cNvPr id="22" name="Text 20"/>
          <p:cNvSpPr/>
          <p:nvPr/>
        </p:nvSpPr>
        <p:spPr>
          <a:xfrm>
            <a:off x="3281601" y="5741789"/>
            <a:ext cx="8675251" cy="243245"/>
          </a:xfrm>
          <a:prstGeom prst="rect">
            <a:avLst/>
          </a:prstGeom>
          <a:noFill/>
          <a:ln/>
        </p:spPr>
        <p:txBody>
          <a:bodyPr wrap="none" lIns="0" tIns="0" rIns="0" bIns="0" rtlCol="0" anchor="t"/>
          <a:lstStyle/>
          <a:p>
            <a:pPr algn="l" indent="0" marL="0">
              <a:lnSpc>
                <a:spcPts val="1900"/>
              </a:lnSpc>
              <a:buNone/>
            </a:pPr>
            <a:r>
              <a:rPr lang="en-US" sz="1150" dirty="0">
                <a:solidFill>
                  <a:srgbClr val="4C4C4C"/>
                </a:solidFill>
                <a:latin typeface="Noto Serif" pitchFamily="34" charset="0"/>
                <a:ea typeface="Noto Serif" pitchFamily="34" charset="-122"/>
                <a:cs typeface="Noto Serif" pitchFamily="34" charset="-120"/>
              </a:rPr>
              <a:t>Continue developing automated workflows to reduce manual effort, improve accuracy, and scale analytical capabilities.</a:t>
            </a:r>
            <a:endParaRPr lang="en-US" sz="1150" dirty="0"/>
          </a:p>
        </p:txBody>
      </p:sp>
      <p:sp>
        <p:nvSpPr>
          <p:cNvPr id="23" name="Shape 21"/>
          <p:cNvSpPr/>
          <p:nvPr/>
        </p:nvSpPr>
        <p:spPr>
          <a:xfrm>
            <a:off x="2506147" y="6405121"/>
            <a:ext cx="9617988" cy="26551"/>
          </a:xfrm>
          <a:prstGeom prst="rect">
            <a:avLst/>
          </a:prstGeom>
          <a:solidFill>
            <a:srgbClr val="4C4C4C">
              <a:alpha val="50000"/>
            </a:srgbClr>
          </a:solidFill>
          <a:ln/>
        </p:spPr>
      </p:sp>
      <p:sp>
        <p:nvSpPr>
          <p:cNvPr id="24" name="Text 22"/>
          <p:cNvSpPr/>
          <p:nvPr/>
        </p:nvSpPr>
        <p:spPr>
          <a:xfrm>
            <a:off x="2734151" y="6773585"/>
            <a:ext cx="9389983" cy="486489"/>
          </a:xfrm>
          <a:prstGeom prst="rect">
            <a:avLst/>
          </a:prstGeom>
          <a:noFill/>
          <a:ln/>
        </p:spPr>
        <p:txBody>
          <a:bodyPr wrap="square" lIns="0" tIns="0" rIns="0" bIns="0" rtlCol="0" anchor="t"/>
          <a:lstStyle/>
          <a:p>
            <a:pPr algn="l" indent="0" marL="0">
              <a:lnSpc>
                <a:spcPts val="1900"/>
              </a:lnSpc>
              <a:buNone/>
            </a:pPr>
            <a:r>
              <a:rPr lang="en-US" sz="1150" b="1" dirty="0">
                <a:solidFill>
                  <a:srgbClr val="4C4C4C"/>
                </a:solidFill>
                <a:latin typeface="Noto Serif" pitchFamily="34" charset="0"/>
                <a:ea typeface="Noto Serif" pitchFamily="34" charset="-122"/>
                <a:cs typeface="Noto Serif" pitchFamily="34" charset="-120"/>
              </a:rPr>
              <a:t>Conclusion:</a:t>
            </a:r>
            <a:pPr algn="l" indent="0" marL="0">
              <a:lnSpc>
                <a:spcPts val="1900"/>
              </a:lnSpc>
              <a:buNone/>
            </a:pPr>
            <a:r>
              <a:rPr lang="en-US" sz="1150" dirty="0">
                <a:solidFill>
                  <a:srgbClr val="4C4C4C"/>
                </a:solidFill>
                <a:latin typeface="Noto Serif" pitchFamily="34" charset="0"/>
                <a:ea typeface="Noto Serif" pitchFamily="34" charset="-122"/>
                <a:cs typeface="Noto Serif" pitchFamily="34" charset="-120"/>
              </a:rPr>
              <a:t> This project demonstrates Excel's power as a complete Business Intelligence solution. Through automated, scalable analytics, we've transformed raw data into actionable insights that drive operational excellence and strategic decision-making.</a:t>
            </a:r>
            <a:endParaRPr lang="en-US" sz="1150" dirty="0"/>
          </a:p>
        </p:txBody>
      </p:sp>
      <p:sp>
        <p:nvSpPr>
          <p:cNvPr id="25" name="Shape 23"/>
          <p:cNvSpPr/>
          <p:nvPr/>
        </p:nvSpPr>
        <p:spPr>
          <a:xfrm>
            <a:off x="2506147" y="6602611"/>
            <a:ext cx="15240" cy="828437"/>
          </a:xfrm>
          <a:prstGeom prst="rect">
            <a:avLst/>
          </a:prstGeom>
          <a:solidFill>
            <a:srgbClr val="9C9283"/>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1821894" y="477679"/>
            <a:ext cx="1749028" cy="326350"/>
          </a:xfrm>
          <a:prstGeom prst="roundRect">
            <a:avLst>
              <a:gd name="adj" fmla="val 17884"/>
            </a:avLst>
          </a:prstGeom>
          <a:solidFill>
            <a:srgbClr val="E8E6E3"/>
          </a:solidFill>
          <a:ln/>
        </p:spPr>
      </p:sp>
      <p:sp>
        <p:nvSpPr>
          <p:cNvPr id="3" name="Text 1"/>
          <p:cNvSpPr/>
          <p:nvPr/>
        </p:nvSpPr>
        <p:spPr>
          <a:xfrm>
            <a:off x="1926074" y="529709"/>
            <a:ext cx="1540669" cy="222290"/>
          </a:xfrm>
          <a:prstGeom prst="rect">
            <a:avLst/>
          </a:prstGeom>
          <a:noFill/>
          <a:ln/>
        </p:spPr>
        <p:txBody>
          <a:bodyPr wrap="none" lIns="0" tIns="0" rIns="0" bIns="0" rtlCol="0" anchor="t"/>
          <a:lstStyle/>
          <a:p>
            <a:pPr algn="l" indent="0" marL="0">
              <a:lnSpc>
                <a:spcPts val="1750"/>
              </a:lnSpc>
              <a:buNone/>
            </a:pPr>
            <a:r>
              <a:rPr lang="en-US" sz="1050" dirty="0">
                <a:solidFill>
                  <a:srgbClr val="4C4C4C"/>
                </a:solidFill>
                <a:latin typeface="Noto Serif" pitchFamily="34" charset="0"/>
                <a:ea typeface="Noto Serif" pitchFamily="34" charset="-122"/>
                <a:cs typeface="Noto Serif" pitchFamily="34" charset="-120"/>
              </a:rPr>
              <a:t>BUSINESS CHALLENGE</a:t>
            </a:r>
            <a:endParaRPr lang="en-US" sz="1050" dirty="0"/>
          </a:p>
        </p:txBody>
      </p:sp>
      <p:sp>
        <p:nvSpPr>
          <p:cNvPr id="4" name="Text 2"/>
          <p:cNvSpPr/>
          <p:nvPr/>
        </p:nvSpPr>
        <p:spPr>
          <a:xfrm>
            <a:off x="1821894" y="873443"/>
            <a:ext cx="4342567" cy="542687"/>
          </a:xfrm>
          <a:prstGeom prst="rect">
            <a:avLst/>
          </a:prstGeom>
          <a:noFill/>
          <a:ln/>
        </p:spPr>
        <p:txBody>
          <a:bodyPr wrap="none" lIns="0" tIns="0" rIns="0" bIns="0" rtlCol="0" anchor="t"/>
          <a:lstStyle/>
          <a:p>
            <a:pPr algn="l" indent="0" marL="0">
              <a:lnSpc>
                <a:spcPts val="4250"/>
              </a:lnSpc>
              <a:buNone/>
            </a:pPr>
            <a:r>
              <a:rPr lang="en-US" sz="3400" dirty="0">
                <a:solidFill>
                  <a:srgbClr val="3A3A3A"/>
                </a:solidFill>
                <a:latin typeface="Noto Serif Medium" pitchFamily="34" charset="0"/>
                <a:ea typeface="Noto Serif Medium" pitchFamily="34" charset="-122"/>
                <a:cs typeface="Noto Serif Medium" pitchFamily="34" charset="-120"/>
              </a:rPr>
              <a:t>Problem Statement</a:t>
            </a:r>
            <a:endParaRPr lang="en-US" sz="3400" dirty="0"/>
          </a:p>
        </p:txBody>
      </p:sp>
      <p:sp>
        <p:nvSpPr>
          <p:cNvPr id="5" name="Text 3"/>
          <p:cNvSpPr/>
          <p:nvPr/>
        </p:nvSpPr>
        <p:spPr>
          <a:xfrm>
            <a:off x="1821894" y="1832967"/>
            <a:ext cx="5851922" cy="1389459"/>
          </a:xfrm>
          <a:prstGeom prst="rect">
            <a:avLst/>
          </a:prstGeom>
          <a:noFill/>
          <a:ln/>
        </p:spPr>
        <p:txBody>
          <a:bodyPr wrap="square" lIns="0" tIns="0" rIns="0" bIns="0" rtlCol="0" anchor="t"/>
          <a:lstStyle/>
          <a:p>
            <a:pPr algn="l" indent="0" marL="0">
              <a:lnSpc>
                <a:spcPts val="2150"/>
              </a:lnSpc>
              <a:buNone/>
            </a:pPr>
            <a:r>
              <a:rPr lang="en-US" sz="1350" dirty="0">
                <a:solidFill>
                  <a:srgbClr val="4C4C4C"/>
                </a:solidFill>
                <a:latin typeface="Noto Serif" pitchFamily="34" charset="0"/>
                <a:ea typeface="Noto Serif" pitchFamily="34" charset="-122"/>
                <a:cs typeface="Noto Serif" pitchFamily="34" charset="-120"/>
              </a:rPr>
              <a:t>Bike sharing systems generate massive volumes of raw operational data that remain underutilized without proper analysis. Demand fluctuates unpredictably due to temporal patterns, weather variability, and diverse user behaviors, creating significant challenges for operations teams.</a:t>
            </a:r>
            <a:endParaRPr lang="en-US" sz="1350" dirty="0"/>
          </a:p>
        </p:txBody>
      </p:sp>
      <p:sp>
        <p:nvSpPr>
          <p:cNvPr id="6" name="Text 4"/>
          <p:cNvSpPr/>
          <p:nvPr/>
        </p:nvSpPr>
        <p:spPr>
          <a:xfrm>
            <a:off x="1821894" y="3378756"/>
            <a:ext cx="5851922" cy="833676"/>
          </a:xfrm>
          <a:prstGeom prst="rect">
            <a:avLst/>
          </a:prstGeom>
          <a:noFill/>
          <a:ln/>
        </p:spPr>
        <p:txBody>
          <a:bodyPr wrap="square" lIns="0" tIns="0" rIns="0" bIns="0" rtlCol="0" anchor="t"/>
          <a:lstStyle/>
          <a:p>
            <a:pPr algn="l" indent="0" marL="0">
              <a:lnSpc>
                <a:spcPts val="2150"/>
              </a:lnSpc>
              <a:buNone/>
            </a:pPr>
            <a:r>
              <a:rPr lang="en-US" sz="1350" dirty="0">
                <a:solidFill>
                  <a:srgbClr val="4C4C4C"/>
                </a:solidFill>
                <a:latin typeface="Noto Serif" pitchFamily="34" charset="0"/>
                <a:ea typeface="Noto Serif" pitchFamily="34" charset="-122"/>
                <a:cs typeface="Noto Serif" pitchFamily="34" charset="-120"/>
              </a:rPr>
              <a:t>The core challenge: transforming unstructured data streams into </a:t>
            </a:r>
            <a:pPr algn="l" indent="0" marL="0">
              <a:lnSpc>
                <a:spcPts val="2150"/>
              </a:lnSpc>
              <a:buNone/>
            </a:pPr>
            <a:r>
              <a:rPr lang="en-US" sz="1350" dirty="0">
                <a:solidFill>
                  <a:srgbClr val="4C4C4C"/>
                </a:solidFill>
                <a:highlight>
                  <a:srgbClr val="9C9283"/>
                </a:highlight>
                <a:latin typeface="Noto Serif" pitchFamily="34" charset="0"/>
                <a:ea typeface="Noto Serif" pitchFamily="34" charset="-122"/>
                <a:cs typeface="Noto Serif" pitchFamily="34" charset="-120"/>
              </a:rPr>
              <a:t>actionable insights</a:t>
            </a:r>
            <a:pPr algn="l" indent="0" marL="0">
              <a:lnSpc>
                <a:spcPts val="2150"/>
              </a:lnSpc>
              <a:buNone/>
            </a:pPr>
            <a:r>
              <a:rPr lang="en-US" sz="1350" dirty="0">
                <a:solidFill>
                  <a:srgbClr val="4C4C4C"/>
                </a:solidFill>
                <a:latin typeface="Noto Serif" pitchFamily="34" charset="0"/>
                <a:ea typeface="Noto Serif" pitchFamily="34" charset="-122"/>
                <a:cs typeface="Noto Serif" pitchFamily="34" charset="-120"/>
              </a:rPr>
              <a:t> that drive smarter capacity planning, operational optimization, and strategic decision-making.</a:t>
            </a:r>
            <a:endParaRPr lang="en-US" sz="1350" dirty="0"/>
          </a:p>
        </p:txBody>
      </p:sp>
      <p:sp>
        <p:nvSpPr>
          <p:cNvPr id="7" name="Shape 5"/>
          <p:cNvSpPr/>
          <p:nvPr/>
        </p:nvSpPr>
        <p:spPr>
          <a:xfrm>
            <a:off x="8105061" y="1872020"/>
            <a:ext cx="4710946" cy="1779984"/>
          </a:xfrm>
          <a:prstGeom prst="roundRect">
            <a:avLst>
              <a:gd name="adj" fmla="val 4099"/>
            </a:avLst>
          </a:prstGeom>
          <a:solidFill>
            <a:srgbClr val="F2EDE5"/>
          </a:solidFill>
          <a:ln w="7620">
            <a:solidFill>
              <a:srgbClr val="E6DED2"/>
            </a:solidFill>
            <a:prstDash val="solid"/>
          </a:ln>
          <a:effectLst>
            <a:outerShdw sx="100000" sy="100000" kx="0" ky="0" algn="bl" rotWithShape="0" blurRad="0" dist="15240" dir="2700000">
              <a:srgbClr val="e6ded2">
                <a:alpha val="100000"/>
              </a:srgbClr>
            </a:outerShdw>
          </a:effectLst>
        </p:spPr>
      </p:sp>
      <p:sp>
        <p:nvSpPr>
          <p:cNvPr id="8" name="Shape 6"/>
          <p:cNvSpPr/>
          <p:nvPr/>
        </p:nvSpPr>
        <p:spPr>
          <a:xfrm>
            <a:off x="8286274" y="2053233"/>
            <a:ext cx="521018" cy="521017"/>
          </a:xfrm>
          <a:prstGeom prst="roundRect">
            <a:avLst>
              <a:gd name="adj" fmla="val 17548536"/>
            </a:avLst>
          </a:prstGeom>
          <a:solidFill>
            <a:srgbClr val="E6DED2"/>
          </a:solidFill>
          <a:ln/>
        </p:spPr>
      </p:sp>
      <p:pic>
        <p:nvPicPr>
          <p:cNvPr id="9"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429506" y="2196465"/>
            <a:ext cx="234434" cy="234434"/>
          </a:xfrm>
          <a:prstGeom prst="rect">
            <a:avLst/>
          </a:prstGeom>
        </p:spPr>
      </p:pic>
      <p:sp>
        <p:nvSpPr>
          <p:cNvPr id="10" name="Text 7"/>
          <p:cNvSpPr/>
          <p:nvPr/>
        </p:nvSpPr>
        <p:spPr>
          <a:xfrm>
            <a:off x="8286274" y="2747843"/>
            <a:ext cx="2171224" cy="271463"/>
          </a:xfrm>
          <a:prstGeom prst="rect">
            <a:avLst/>
          </a:prstGeom>
          <a:noFill/>
          <a:ln/>
        </p:spPr>
        <p:txBody>
          <a:bodyPr wrap="none" lIns="0" tIns="0" rIns="0" bIns="0" rtlCol="0" anchor="t"/>
          <a:lstStyle/>
          <a:p>
            <a:pPr algn="l" indent="0" marL="0">
              <a:lnSpc>
                <a:spcPts val="2100"/>
              </a:lnSpc>
              <a:buNone/>
            </a:pPr>
            <a:r>
              <a:rPr lang="en-US" sz="1700" dirty="0">
                <a:solidFill>
                  <a:srgbClr val="4C4C4C"/>
                </a:solidFill>
                <a:latin typeface="Noto Serif Medium" pitchFamily="34" charset="0"/>
                <a:ea typeface="Noto Serif Medium" pitchFamily="34" charset="-122"/>
                <a:cs typeface="Noto Serif Medium" pitchFamily="34" charset="-120"/>
              </a:rPr>
              <a:t>Data Volume</a:t>
            </a:r>
            <a:endParaRPr lang="en-US" sz="1700" dirty="0"/>
          </a:p>
        </p:txBody>
      </p:sp>
      <p:sp>
        <p:nvSpPr>
          <p:cNvPr id="11" name="Text 8"/>
          <p:cNvSpPr/>
          <p:nvPr/>
        </p:nvSpPr>
        <p:spPr>
          <a:xfrm>
            <a:off x="8286274" y="3192899"/>
            <a:ext cx="4348520" cy="277892"/>
          </a:xfrm>
          <a:prstGeom prst="rect">
            <a:avLst/>
          </a:prstGeom>
          <a:noFill/>
          <a:ln/>
        </p:spPr>
        <p:txBody>
          <a:bodyPr wrap="none" lIns="0" tIns="0" rIns="0" bIns="0" rtlCol="0" anchor="t"/>
          <a:lstStyle/>
          <a:p>
            <a:pPr algn="l" indent="0" marL="0">
              <a:lnSpc>
                <a:spcPts val="2150"/>
              </a:lnSpc>
              <a:buNone/>
            </a:pPr>
            <a:r>
              <a:rPr lang="en-US" sz="1350" dirty="0">
                <a:solidFill>
                  <a:srgbClr val="4C4C4C"/>
                </a:solidFill>
                <a:latin typeface="Noto Serif" pitchFamily="34" charset="0"/>
                <a:ea typeface="Noto Serif" pitchFamily="34" charset="-122"/>
                <a:cs typeface="Noto Serif" pitchFamily="34" charset="-120"/>
              </a:rPr>
              <a:t>Large-scale operational datasets</a:t>
            </a:r>
            <a:endParaRPr lang="en-US" sz="1350" dirty="0"/>
          </a:p>
        </p:txBody>
      </p:sp>
      <p:sp>
        <p:nvSpPr>
          <p:cNvPr id="12" name="Shape 9"/>
          <p:cNvSpPr/>
          <p:nvPr/>
        </p:nvSpPr>
        <p:spPr>
          <a:xfrm>
            <a:off x="8105061" y="3825597"/>
            <a:ext cx="4710946" cy="1779984"/>
          </a:xfrm>
          <a:prstGeom prst="roundRect">
            <a:avLst>
              <a:gd name="adj" fmla="val 4099"/>
            </a:avLst>
          </a:prstGeom>
          <a:solidFill>
            <a:srgbClr val="F2EDE5"/>
          </a:solidFill>
          <a:ln w="7620">
            <a:solidFill>
              <a:srgbClr val="E6DED2"/>
            </a:solidFill>
            <a:prstDash val="solid"/>
          </a:ln>
          <a:effectLst>
            <a:outerShdw sx="100000" sy="100000" kx="0" ky="0" algn="bl" rotWithShape="0" blurRad="0" dist="15240" dir="2700000">
              <a:srgbClr val="e6ded2">
                <a:alpha val="100000"/>
              </a:srgbClr>
            </a:outerShdw>
          </a:effectLst>
        </p:spPr>
      </p:sp>
      <p:sp>
        <p:nvSpPr>
          <p:cNvPr id="13" name="Shape 10"/>
          <p:cNvSpPr/>
          <p:nvPr/>
        </p:nvSpPr>
        <p:spPr>
          <a:xfrm>
            <a:off x="8286274" y="4006810"/>
            <a:ext cx="521018" cy="521017"/>
          </a:xfrm>
          <a:prstGeom prst="roundRect">
            <a:avLst>
              <a:gd name="adj" fmla="val 17548536"/>
            </a:avLst>
          </a:prstGeom>
          <a:solidFill>
            <a:srgbClr val="E6DED2"/>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9506" y="4150042"/>
            <a:ext cx="234434" cy="234434"/>
          </a:xfrm>
          <a:prstGeom prst="rect">
            <a:avLst/>
          </a:prstGeom>
        </p:spPr>
      </p:pic>
      <p:sp>
        <p:nvSpPr>
          <p:cNvPr id="15" name="Text 11"/>
          <p:cNvSpPr/>
          <p:nvPr/>
        </p:nvSpPr>
        <p:spPr>
          <a:xfrm>
            <a:off x="8286274" y="4701421"/>
            <a:ext cx="2171224" cy="271463"/>
          </a:xfrm>
          <a:prstGeom prst="rect">
            <a:avLst/>
          </a:prstGeom>
          <a:noFill/>
          <a:ln/>
        </p:spPr>
        <p:txBody>
          <a:bodyPr wrap="none" lIns="0" tIns="0" rIns="0" bIns="0" rtlCol="0" anchor="t"/>
          <a:lstStyle/>
          <a:p>
            <a:pPr algn="l" indent="0" marL="0">
              <a:lnSpc>
                <a:spcPts val="2100"/>
              </a:lnSpc>
              <a:buNone/>
            </a:pPr>
            <a:r>
              <a:rPr lang="en-US" sz="1700" dirty="0">
                <a:solidFill>
                  <a:srgbClr val="4C4C4C"/>
                </a:solidFill>
                <a:latin typeface="Noto Serif Medium" pitchFamily="34" charset="0"/>
                <a:ea typeface="Noto Serif Medium" pitchFamily="34" charset="-122"/>
                <a:cs typeface="Noto Serif Medium" pitchFamily="34" charset="-120"/>
              </a:rPr>
              <a:t>High Variability</a:t>
            </a:r>
            <a:endParaRPr lang="en-US" sz="1700" dirty="0"/>
          </a:p>
        </p:txBody>
      </p:sp>
      <p:sp>
        <p:nvSpPr>
          <p:cNvPr id="16" name="Text 12"/>
          <p:cNvSpPr/>
          <p:nvPr/>
        </p:nvSpPr>
        <p:spPr>
          <a:xfrm>
            <a:off x="8286274" y="5146477"/>
            <a:ext cx="4348520" cy="277892"/>
          </a:xfrm>
          <a:prstGeom prst="rect">
            <a:avLst/>
          </a:prstGeom>
          <a:noFill/>
          <a:ln/>
        </p:spPr>
        <p:txBody>
          <a:bodyPr wrap="none" lIns="0" tIns="0" rIns="0" bIns="0" rtlCol="0" anchor="t"/>
          <a:lstStyle/>
          <a:p>
            <a:pPr algn="l" indent="0" marL="0">
              <a:lnSpc>
                <a:spcPts val="2150"/>
              </a:lnSpc>
              <a:buNone/>
            </a:pPr>
            <a:r>
              <a:rPr lang="en-US" sz="1350" dirty="0">
                <a:solidFill>
                  <a:srgbClr val="4C4C4C"/>
                </a:solidFill>
                <a:latin typeface="Noto Serif" pitchFamily="34" charset="0"/>
                <a:ea typeface="Noto Serif" pitchFamily="34" charset="-122"/>
                <a:cs typeface="Noto Serif" pitchFamily="34" charset="-120"/>
              </a:rPr>
              <a:t>Complex demand patterns</a:t>
            </a:r>
            <a:endParaRPr lang="en-US" sz="1350" dirty="0"/>
          </a:p>
        </p:txBody>
      </p:sp>
      <p:sp>
        <p:nvSpPr>
          <p:cNvPr id="17" name="Shape 13"/>
          <p:cNvSpPr/>
          <p:nvPr/>
        </p:nvSpPr>
        <p:spPr>
          <a:xfrm>
            <a:off x="8105061" y="5779175"/>
            <a:ext cx="4710946" cy="1779984"/>
          </a:xfrm>
          <a:prstGeom prst="roundRect">
            <a:avLst>
              <a:gd name="adj" fmla="val 4099"/>
            </a:avLst>
          </a:prstGeom>
          <a:solidFill>
            <a:srgbClr val="F2EDE5"/>
          </a:solidFill>
          <a:ln w="7620">
            <a:solidFill>
              <a:srgbClr val="E6DED2"/>
            </a:solidFill>
            <a:prstDash val="solid"/>
          </a:ln>
          <a:effectLst>
            <a:outerShdw sx="100000" sy="100000" kx="0" ky="0" algn="bl" rotWithShape="0" blurRad="0" dist="15240" dir="2700000">
              <a:srgbClr val="e6ded2">
                <a:alpha val="100000"/>
              </a:srgbClr>
            </a:outerShdw>
          </a:effectLst>
        </p:spPr>
      </p:sp>
      <p:sp>
        <p:nvSpPr>
          <p:cNvPr id="18" name="Shape 14"/>
          <p:cNvSpPr/>
          <p:nvPr/>
        </p:nvSpPr>
        <p:spPr>
          <a:xfrm>
            <a:off x="8286274" y="5960388"/>
            <a:ext cx="521018" cy="521017"/>
          </a:xfrm>
          <a:prstGeom prst="roundRect">
            <a:avLst>
              <a:gd name="adj" fmla="val 17548536"/>
            </a:avLst>
          </a:prstGeom>
          <a:solidFill>
            <a:srgbClr val="E6DED2"/>
          </a:solidFill>
          <a:ln/>
        </p:spPr>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9506" y="6103620"/>
            <a:ext cx="234434" cy="234434"/>
          </a:xfrm>
          <a:prstGeom prst="rect">
            <a:avLst/>
          </a:prstGeom>
        </p:spPr>
      </p:pic>
      <p:sp>
        <p:nvSpPr>
          <p:cNvPr id="20" name="Text 15"/>
          <p:cNvSpPr/>
          <p:nvPr/>
        </p:nvSpPr>
        <p:spPr>
          <a:xfrm>
            <a:off x="8286274" y="6654998"/>
            <a:ext cx="2171224" cy="271463"/>
          </a:xfrm>
          <a:prstGeom prst="rect">
            <a:avLst/>
          </a:prstGeom>
          <a:noFill/>
          <a:ln/>
        </p:spPr>
        <p:txBody>
          <a:bodyPr wrap="none" lIns="0" tIns="0" rIns="0" bIns="0" rtlCol="0" anchor="t"/>
          <a:lstStyle/>
          <a:p>
            <a:pPr algn="l" indent="0" marL="0">
              <a:lnSpc>
                <a:spcPts val="2100"/>
              </a:lnSpc>
              <a:buNone/>
            </a:pPr>
            <a:r>
              <a:rPr lang="en-US" sz="1700" dirty="0">
                <a:solidFill>
                  <a:srgbClr val="4C4C4C"/>
                </a:solidFill>
                <a:latin typeface="Noto Serif Medium" pitchFamily="34" charset="0"/>
                <a:ea typeface="Noto Serif Medium" pitchFamily="34" charset="-122"/>
                <a:cs typeface="Noto Serif Medium" pitchFamily="34" charset="-120"/>
              </a:rPr>
              <a:t>Business Need</a:t>
            </a:r>
            <a:endParaRPr lang="en-US" sz="1700" dirty="0"/>
          </a:p>
        </p:txBody>
      </p:sp>
      <p:sp>
        <p:nvSpPr>
          <p:cNvPr id="21" name="Text 16"/>
          <p:cNvSpPr/>
          <p:nvPr/>
        </p:nvSpPr>
        <p:spPr>
          <a:xfrm>
            <a:off x="8286274" y="7100054"/>
            <a:ext cx="4348520" cy="277892"/>
          </a:xfrm>
          <a:prstGeom prst="rect">
            <a:avLst/>
          </a:prstGeom>
          <a:noFill/>
          <a:ln/>
        </p:spPr>
        <p:txBody>
          <a:bodyPr wrap="none" lIns="0" tIns="0" rIns="0" bIns="0" rtlCol="0" anchor="t"/>
          <a:lstStyle/>
          <a:p>
            <a:pPr algn="l" indent="0" marL="0">
              <a:lnSpc>
                <a:spcPts val="2150"/>
              </a:lnSpc>
              <a:buNone/>
            </a:pPr>
            <a:r>
              <a:rPr lang="en-US" sz="1350" dirty="0">
                <a:solidFill>
                  <a:srgbClr val="4C4C4C"/>
                </a:solidFill>
                <a:latin typeface="Noto Serif" pitchFamily="34" charset="0"/>
                <a:ea typeface="Noto Serif" pitchFamily="34" charset="-122"/>
                <a:cs typeface="Noto Serif" pitchFamily="34" charset="-120"/>
              </a:rPr>
              <a:t>Actionable intelligence</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0316" y="917019"/>
            <a:ext cx="5002768" cy="553879"/>
          </a:xfrm>
          <a:prstGeom prst="rect">
            <a:avLst/>
          </a:prstGeom>
          <a:noFill/>
          <a:ln/>
        </p:spPr>
        <p:txBody>
          <a:bodyPr wrap="none" lIns="0" tIns="0" rIns="0" bIns="0" rtlCol="0" anchor="t"/>
          <a:lstStyle/>
          <a:p>
            <a:pPr algn="l" indent="0" marL="0">
              <a:lnSpc>
                <a:spcPts val="4350"/>
              </a:lnSpc>
              <a:buNone/>
            </a:pPr>
            <a:r>
              <a:rPr lang="en-US" sz="3450" dirty="0">
                <a:solidFill>
                  <a:srgbClr val="3A3A3A"/>
                </a:solidFill>
                <a:latin typeface="Noto Serif Medium" pitchFamily="34" charset="0"/>
                <a:ea typeface="Noto Serif Medium" pitchFamily="34" charset="-122"/>
                <a:cs typeface="Noto Serif Medium" pitchFamily="34" charset="-120"/>
              </a:rPr>
              <a:t>Data Overview &amp; Scope</a:t>
            </a:r>
            <a:endParaRPr lang="en-US" sz="3450" dirty="0"/>
          </a:p>
        </p:txBody>
      </p:sp>
      <p:sp>
        <p:nvSpPr>
          <p:cNvPr id="4" name="Shape 1"/>
          <p:cNvSpPr/>
          <p:nvPr/>
        </p:nvSpPr>
        <p:spPr>
          <a:xfrm>
            <a:off x="620316" y="1736765"/>
            <a:ext cx="7903369" cy="1740456"/>
          </a:xfrm>
          <a:prstGeom prst="roundRect">
            <a:avLst>
              <a:gd name="adj" fmla="val 4278"/>
            </a:avLst>
          </a:prstGeom>
          <a:solidFill>
            <a:srgbClr val="FDFBF7"/>
          </a:solidFill>
          <a:ln w="22860">
            <a:solidFill>
              <a:srgbClr val="E6DED2"/>
            </a:solidFill>
            <a:prstDash val="solid"/>
          </a:ln>
          <a:effectLst>
            <a:outerShdw sx="100000" sy="100000" kx="0" ky="0" algn="bl" rotWithShape="0" blurRad="0" dist="16510" dir="2700000">
              <a:srgbClr val="e6ded2">
                <a:alpha val="100000"/>
              </a:srgbClr>
            </a:outerShdw>
          </a:effectLst>
        </p:spPr>
      </p:sp>
      <p:sp>
        <p:nvSpPr>
          <p:cNvPr id="5" name="Shape 2"/>
          <p:cNvSpPr/>
          <p:nvPr/>
        </p:nvSpPr>
        <p:spPr>
          <a:xfrm>
            <a:off x="643176" y="1759625"/>
            <a:ext cx="709017" cy="1694736"/>
          </a:xfrm>
          <a:prstGeom prst="roundRect">
            <a:avLst>
              <a:gd name="adj" fmla="val 6631"/>
            </a:avLst>
          </a:prstGeom>
          <a:solidFill>
            <a:srgbClr val="E6DED2">
              <a:alpha val="50000"/>
            </a:srgbClr>
          </a:solidFill>
          <a:ln/>
          <a:effectLst>
            <a:outerShdw sx="100000" sy="100000" kx="0" ky="0" algn="bl" rotWithShape="0" blurRad="0" dist="16510" dir="2700000">
              <a:srgbClr val="ccc4b8">
                <a:alpha val="100000"/>
              </a:srgbClr>
            </a:outerShdw>
          </a:effectLst>
        </p:spPr>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0941" y="2474000"/>
            <a:ext cx="265867" cy="265867"/>
          </a:xfrm>
          <a:prstGeom prst="rect">
            <a:avLst/>
          </a:prstGeom>
        </p:spPr>
      </p:pic>
      <p:sp>
        <p:nvSpPr>
          <p:cNvPr id="7" name="Text 3"/>
          <p:cNvSpPr/>
          <p:nvPr/>
        </p:nvSpPr>
        <p:spPr>
          <a:xfrm>
            <a:off x="1529358" y="1936790"/>
            <a:ext cx="2215753" cy="276939"/>
          </a:xfrm>
          <a:prstGeom prst="rect">
            <a:avLst/>
          </a:prstGeom>
          <a:noFill/>
          <a:ln/>
        </p:spPr>
        <p:txBody>
          <a:bodyPr wrap="none" lIns="0" tIns="0" rIns="0" bIns="0" rtlCol="0" anchor="t"/>
          <a:lstStyle/>
          <a:p>
            <a:pPr algn="l" indent="0" marL="0">
              <a:lnSpc>
                <a:spcPts val="2150"/>
              </a:lnSpc>
              <a:buNone/>
            </a:pPr>
            <a:r>
              <a:rPr lang="en-US" sz="1700" dirty="0">
                <a:solidFill>
                  <a:srgbClr val="4C4C4C"/>
                </a:solidFill>
                <a:latin typeface="Noto Serif Medium" pitchFamily="34" charset="0"/>
                <a:ea typeface="Noto Serif Medium" pitchFamily="34" charset="-122"/>
                <a:cs typeface="Noto Serif Medium" pitchFamily="34" charset="-120"/>
              </a:rPr>
              <a:t>Analysis Period</a:t>
            </a:r>
            <a:endParaRPr lang="en-US" sz="1700" dirty="0"/>
          </a:p>
        </p:txBody>
      </p:sp>
      <p:sp>
        <p:nvSpPr>
          <p:cNvPr id="8" name="Text 4"/>
          <p:cNvSpPr/>
          <p:nvPr/>
        </p:nvSpPr>
        <p:spPr>
          <a:xfrm>
            <a:off x="1529358" y="2320052"/>
            <a:ext cx="6794302" cy="283607"/>
          </a:xfrm>
          <a:prstGeom prst="rect">
            <a:avLst/>
          </a:prstGeom>
          <a:noFill/>
          <a:ln/>
        </p:spPr>
        <p:txBody>
          <a:bodyPr wrap="none" lIns="0" tIns="0" rIns="0" bIns="0" rtlCol="0" anchor="t"/>
          <a:lstStyle/>
          <a:p>
            <a:pPr algn="l" indent="0" marL="0">
              <a:lnSpc>
                <a:spcPts val="2200"/>
              </a:lnSpc>
              <a:buNone/>
            </a:pPr>
            <a:r>
              <a:rPr lang="en-US" sz="1350" b="1" dirty="0">
                <a:solidFill>
                  <a:srgbClr val="4C4C4C"/>
                </a:solidFill>
                <a:latin typeface="Noto Serif" pitchFamily="34" charset="0"/>
                <a:ea typeface="Noto Serif" pitchFamily="34" charset="-122"/>
                <a:cs typeface="Noto Serif" pitchFamily="34" charset="-120"/>
              </a:rPr>
              <a:t>January–February 2011</a:t>
            </a:r>
            <a:endParaRPr lang="en-US" sz="1350" dirty="0"/>
          </a:p>
        </p:txBody>
      </p:sp>
      <p:sp>
        <p:nvSpPr>
          <p:cNvPr id="9" name="Text 5"/>
          <p:cNvSpPr/>
          <p:nvPr/>
        </p:nvSpPr>
        <p:spPr>
          <a:xfrm>
            <a:off x="1529358" y="2709982"/>
            <a:ext cx="6794302" cy="567214"/>
          </a:xfrm>
          <a:prstGeom prst="rect">
            <a:avLst/>
          </a:prstGeom>
          <a:noFill/>
          <a:ln/>
        </p:spPr>
        <p:txBody>
          <a:bodyPr wrap="square" lIns="0" tIns="0" rIns="0" bIns="0" rtlCol="0" anchor="t"/>
          <a:lstStyle/>
          <a:p>
            <a:pPr algn="l" indent="0" marL="0">
              <a:lnSpc>
                <a:spcPts val="2200"/>
              </a:lnSpc>
              <a:buNone/>
            </a:pPr>
            <a:r>
              <a:rPr lang="en-US" sz="1350" dirty="0">
                <a:solidFill>
                  <a:srgbClr val="4C4C4C"/>
                </a:solidFill>
                <a:latin typeface="Noto Serif" pitchFamily="34" charset="0"/>
                <a:ea typeface="Noto Serif" pitchFamily="34" charset="-122"/>
                <a:cs typeface="Noto Serif" pitchFamily="34" charset="-120"/>
              </a:rPr>
              <a:t>Two-month operational window capturing winter commuting patterns and urban mobility trends across diverse conditions.</a:t>
            </a:r>
            <a:endParaRPr lang="en-US" sz="1350" dirty="0"/>
          </a:p>
        </p:txBody>
      </p:sp>
      <p:sp>
        <p:nvSpPr>
          <p:cNvPr id="10" name="Shape 6"/>
          <p:cNvSpPr/>
          <p:nvPr/>
        </p:nvSpPr>
        <p:spPr>
          <a:xfrm>
            <a:off x="620316" y="3654385"/>
            <a:ext cx="7903369" cy="1740456"/>
          </a:xfrm>
          <a:prstGeom prst="roundRect">
            <a:avLst>
              <a:gd name="adj" fmla="val 4278"/>
            </a:avLst>
          </a:prstGeom>
          <a:solidFill>
            <a:srgbClr val="FDFBF7"/>
          </a:solidFill>
          <a:ln w="22860">
            <a:solidFill>
              <a:srgbClr val="E6DED2"/>
            </a:solidFill>
            <a:prstDash val="solid"/>
          </a:ln>
          <a:effectLst>
            <a:outerShdw sx="100000" sy="100000" kx="0" ky="0" algn="bl" rotWithShape="0" blurRad="0" dist="16510" dir="2700000">
              <a:srgbClr val="e6ded2">
                <a:alpha val="100000"/>
              </a:srgbClr>
            </a:outerShdw>
          </a:effectLst>
        </p:spPr>
      </p:sp>
      <p:sp>
        <p:nvSpPr>
          <p:cNvPr id="11" name="Shape 7"/>
          <p:cNvSpPr/>
          <p:nvPr/>
        </p:nvSpPr>
        <p:spPr>
          <a:xfrm>
            <a:off x="643176" y="3677245"/>
            <a:ext cx="709017" cy="1694736"/>
          </a:xfrm>
          <a:prstGeom prst="roundRect">
            <a:avLst>
              <a:gd name="adj" fmla="val 6631"/>
            </a:avLst>
          </a:prstGeom>
          <a:solidFill>
            <a:srgbClr val="E6DED2">
              <a:alpha val="50000"/>
            </a:srgbClr>
          </a:solidFill>
          <a:ln/>
          <a:effectLst>
            <a:outerShdw sx="100000" sy="100000" kx="0" ky="0" algn="bl" rotWithShape="0" blurRad="0" dist="16510" dir="2700000">
              <a:srgbClr val="ccc4b8">
                <a:alpha val="100000"/>
              </a:srgbClr>
            </a:outerShdw>
          </a:effectLst>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0941" y="4391620"/>
            <a:ext cx="265867" cy="265867"/>
          </a:xfrm>
          <a:prstGeom prst="rect">
            <a:avLst/>
          </a:prstGeom>
        </p:spPr>
      </p:pic>
      <p:sp>
        <p:nvSpPr>
          <p:cNvPr id="13" name="Text 8"/>
          <p:cNvSpPr/>
          <p:nvPr/>
        </p:nvSpPr>
        <p:spPr>
          <a:xfrm>
            <a:off x="1529358" y="3854410"/>
            <a:ext cx="2215753" cy="276939"/>
          </a:xfrm>
          <a:prstGeom prst="rect">
            <a:avLst/>
          </a:prstGeom>
          <a:noFill/>
          <a:ln/>
        </p:spPr>
        <p:txBody>
          <a:bodyPr wrap="none" lIns="0" tIns="0" rIns="0" bIns="0" rtlCol="0" anchor="t"/>
          <a:lstStyle/>
          <a:p>
            <a:pPr algn="l" indent="0" marL="0">
              <a:lnSpc>
                <a:spcPts val="2150"/>
              </a:lnSpc>
              <a:buNone/>
            </a:pPr>
            <a:r>
              <a:rPr lang="en-US" sz="1700" dirty="0">
                <a:solidFill>
                  <a:srgbClr val="4C4C4C"/>
                </a:solidFill>
                <a:latin typeface="Noto Serif Medium" pitchFamily="34" charset="0"/>
                <a:ea typeface="Noto Serif Medium" pitchFamily="34" charset="-122"/>
                <a:cs typeface="Noto Serif Medium" pitchFamily="34" charset="-120"/>
              </a:rPr>
              <a:t>Data Granularity</a:t>
            </a:r>
            <a:endParaRPr lang="en-US" sz="1700" dirty="0"/>
          </a:p>
        </p:txBody>
      </p:sp>
      <p:sp>
        <p:nvSpPr>
          <p:cNvPr id="14" name="Text 9"/>
          <p:cNvSpPr/>
          <p:nvPr/>
        </p:nvSpPr>
        <p:spPr>
          <a:xfrm>
            <a:off x="1529358" y="4237673"/>
            <a:ext cx="6794302" cy="283607"/>
          </a:xfrm>
          <a:prstGeom prst="rect">
            <a:avLst/>
          </a:prstGeom>
          <a:noFill/>
          <a:ln/>
        </p:spPr>
        <p:txBody>
          <a:bodyPr wrap="none" lIns="0" tIns="0" rIns="0" bIns="0" rtlCol="0" anchor="t"/>
          <a:lstStyle/>
          <a:p>
            <a:pPr algn="l" indent="0" marL="0">
              <a:lnSpc>
                <a:spcPts val="2200"/>
              </a:lnSpc>
              <a:buNone/>
            </a:pPr>
            <a:r>
              <a:rPr lang="en-US" sz="1350" b="1" dirty="0">
                <a:solidFill>
                  <a:srgbClr val="4C4C4C"/>
                </a:solidFill>
                <a:latin typeface="Noto Serif" pitchFamily="34" charset="0"/>
                <a:ea typeface="Noto Serif" pitchFamily="34" charset="-122"/>
                <a:cs typeface="Noto Serif" pitchFamily="34" charset="-120"/>
              </a:rPr>
              <a:t>Hourly-level records</a:t>
            </a:r>
            <a:endParaRPr lang="en-US" sz="1350" dirty="0"/>
          </a:p>
        </p:txBody>
      </p:sp>
      <p:sp>
        <p:nvSpPr>
          <p:cNvPr id="15" name="Text 10"/>
          <p:cNvSpPr/>
          <p:nvPr/>
        </p:nvSpPr>
        <p:spPr>
          <a:xfrm>
            <a:off x="1529358" y="4627602"/>
            <a:ext cx="6794302" cy="567214"/>
          </a:xfrm>
          <a:prstGeom prst="rect">
            <a:avLst/>
          </a:prstGeom>
          <a:noFill/>
          <a:ln/>
        </p:spPr>
        <p:txBody>
          <a:bodyPr wrap="square" lIns="0" tIns="0" rIns="0" bIns="0" rtlCol="0" anchor="t"/>
          <a:lstStyle/>
          <a:p>
            <a:pPr algn="l" indent="0" marL="0">
              <a:lnSpc>
                <a:spcPts val="2200"/>
              </a:lnSpc>
              <a:buNone/>
            </a:pPr>
            <a:r>
              <a:rPr lang="en-US" sz="1350" dirty="0">
                <a:solidFill>
                  <a:srgbClr val="4C4C4C"/>
                </a:solidFill>
                <a:latin typeface="Noto Serif" pitchFamily="34" charset="0"/>
                <a:ea typeface="Noto Serif" pitchFamily="34" charset="-122"/>
                <a:cs typeface="Noto Serif" pitchFamily="34" charset="-120"/>
              </a:rPr>
              <a:t>Enables precise identification of peak demand periods, off-peak windows, and micro-patterns in user behavior throughout each day.</a:t>
            </a:r>
            <a:endParaRPr lang="en-US" sz="1350" dirty="0"/>
          </a:p>
        </p:txBody>
      </p:sp>
      <p:sp>
        <p:nvSpPr>
          <p:cNvPr id="16" name="Shape 11"/>
          <p:cNvSpPr/>
          <p:nvPr/>
        </p:nvSpPr>
        <p:spPr>
          <a:xfrm>
            <a:off x="620316" y="5572006"/>
            <a:ext cx="7903369" cy="1740456"/>
          </a:xfrm>
          <a:prstGeom prst="roundRect">
            <a:avLst>
              <a:gd name="adj" fmla="val 4278"/>
            </a:avLst>
          </a:prstGeom>
          <a:solidFill>
            <a:srgbClr val="FDFBF7"/>
          </a:solidFill>
          <a:ln w="22860">
            <a:solidFill>
              <a:srgbClr val="E6DED2"/>
            </a:solidFill>
            <a:prstDash val="solid"/>
          </a:ln>
          <a:effectLst>
            <a:outerShdw sx="100000" sy="100000" kx="0" ky="0" algn="bl" rotWithShape="0" blurRad="0" dist="16510" dir="2700000">
              <a:srgbClr val="e6ded2">
                <a:alpha val="100000"/>
              </a:srgbClr>
            </a:outerShdw>
          </a:effectLst>
        </p:spPr>
      </p:sp>
      <p:sp>
        <p:nvSpPr>
          <p:cNvPr id="17" name="Shape 12"/>
          <p:cNvSpPr/>
          <p:nvPr/>
        </p:nvSpPr>
        <p:spPr>
          <a:xfrm>
            <a:off x="643176" y="5594866"/>
            <a:ext cx="709017" cy="1694736"/>
          </a:xfrm>
          <a:prstGeom prst="roundRect">
            <a:avLst>
              <a:gd name="adj" fmla="val 6631"/>
            </a:avLst>
          </a:prstGeom>
          <a:solidFill>
            <a:srgbClr val="E6DED2">
              <a:alpha val="50000"/>
            </a:srgbClr>
          </a:solidFill>
          <a:ln/>
          <a:effectLst>
            <a:outerShdw sx="100000" sy="100000" kx="0" ky="0" algn="bl" rotWithShape="0" blurRad="0" dist="16510" dir="2700000">
              <a:srgbClr val="ccc4b8">
                <a:alpha val="100000"/>
              </a:srgbClr>
            </a:outerShdw>
          </a:effectLst>
        </p:spPr>
      </p:sp>
      <p:pic>
        <p:nvPicPr>
          <p:cNvPr id="1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0941" y="6309241"/>
            <a:ext cx="265867" cy="265867"/>
          </a:xfrm>
          <a:prstGeom prst="rect">
            <a:avLst/>
          </a:prstGeom>
        </p:spPr>
      </p:pic>
      <p:sp>
        <p:nvSpPr>
          <p:cNvPr id="19" name="Text 13"/>
          <p:cNvSpPr/>
          <p:nvPr/>
        </p:nvSpPr>
        <p:spPr>
          <a:xfrm>
            <a:off x="1529358" y="5772031"/>
            <a:ext cx="2215753" cy="276939"/>
          </a:xfrm>
          <a:prstGeom prst="rect">
            <a:avLst/>
          </a:prstGeom>
          <a:noFill/>
          <a:ln/>
        </p:spPr>
        <p:txBody>
          <a:bodyPr wrap="none" lIns="0" tIns="0" rIns="0" bIns="0" rtlCol="0" anchor="t"/>
          <a:lstStyle/>
          <a:p>
            <a:pPr algn="l" indent="0" marL="0">
              <a:lnSpc>
                <a:spcPts val="2150"/>
              </a:lnSpc>
              <a:buNone/>
            </a:pPr>
            <a:r>
              <a:rPr lang="en-US" sz="1700" dirty="0">
                <a:solidFill>
                  <a:srgbClr val="4C4C4C"/>
                </a:solidFill>
                <a:latin typeface="Noto Serif Medium" pitchFamily="34" charset="0"/>
                <a:ea typeface="Noto Serif Medium" pitchFamily="34" charset="-122"/>
                <a:cs typeface="Noto Serif Medium" pitchFamily="34" charset="-120"/>
              </a:rPr>
              <a:t>Usage Context</a:t>
            </a:r>
            <a:endParaRPr lang="en-US" sz="1700" dirty="0"/>
          </a:p>
        </p:txBody>
      </p:sp>
      <p:sp>
        <p:nvSpPr>
          <p:cNvPr id="20" name="Text 14"/>
          <p:cNvSpPr/>
          <p:nvPr/>
        </p:nvSpPr>
        <p:spPr>
          <a:xfrm>
            <a:off x="1529358" y="6155293"/>
            <a:ext cx="6794302" cy="283607"/>
          </a:xfrm>
          <a:prstGeom prst="rect">
            <a:avLst/>
          </a:prstGeom>
          <a:noFill/>
          <a:ln/>
        </p:spPr>
        <p:txBody>
          <a:bodyPr wrap="none" lIns="0" tIns="0" rIns="0" bIns="0" rtlCol="0" anchor="t"/>
          <a:lstStyle/>
          <a:p>
            <a:pPr algn="l" indent="0" marL="0">
              <a:lnSpc>
                <a:spcPts val="2200"/>
              </a:lnSpc>
              <a:buNone/>
            </a:pPr>
            <a:r>
              <a:rPr lang="en-US" sz="1350" b="1" dirty="0">
                <a:solidFill>
                  <a:srgbClr val="4C4C4C"/>
                </a:solidFill>
                <a:latin typeface="Noto Serif" pitchFamily="34" charset="0"/>
                <a:ea typeface="Noto Serif" pitchFamily="34" charset="-122"/>
                <a:cs typeface="Noto Serif" pitchFamily="34" charset="-120"/>
              </a:rPr>
              <a:t>Urban commuting patterns</a:t>
            </a:r>
            <a:endParaRPr lang="en-US" sz="1350" dirty="0"/>
          </a:p>
        </p:txBody>
      </p:sp>
      <p:sp>
        <p:nvSpPr>
          <p:cNvPr id="21" name="Text 15"/>
          <p:cNvSpPr/>
          <p:nvPr/>
        </p:nvSpPr>
        <p:spPr>
          <a:xfrm>
            <a:off x="1529358" y="6545223"/>
            <a:ext cx="6794302" cy="567214"/>
          </a:xfrm>
          <a:prstGeom prst="rect">
            <a:avLst/>
          </a:prstGeom>
          <a:noFill/>
          <a:ln/>
        </p:spPr>
        <p:txBody>
          <a:bodyPr wrap="square" lIns="0" tIns="0" rIns="0" bIns="0" rtlCol="0" anchor="t"/>
          <a:lstStyle/>
          <a:p>
            <a:pPr algn="l" indent="0" marL="0">
              <a:lnSpc>
                <a:spcPts val="2200"/>
              </a:lnSpc>
              <a:buNone/>
            </a:pPr>
            <a:r>
              <a:rPr lang="en-US" sz="1350" dirty="0">
                <a:solidFill>
                  <a:srgbClr val="4C4C4C"/>
                </a:solidFill>
                <a:latin typeface="Noto Serif" pitchFamily="34" charset="0"/>
                <a:ea typeface="Noto Serif" pitchFamily="34" charset="-122"/>
                <a:cs typeface="Noto Serif" pitchFamily="34" charset="-120"/>
              </a:rPr>
              <a:t>Reflects real-world daily transportation needs, work schedules, and lifestyle behaviors in metropolitan environments.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2261473" y="562570"/>
            <a:ext cx="1642348" cy="315516"/>
          </a:xfrm>
          <a:prstGeom prst="roundRect">
            <a:avLst>
              <a:gd name="adj" fmla="val 17017"/>
            </a:avLst>
          </a:prstGeom>
          <a:noFill/>
          <a:ln w="7620">
            <a:solidFill>
              <a:srgbClr val="9C9283"/>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364938" y="656392"/>
            <a:ext cx="127754" cy="127754"/>
          </a:xfrm>
          <a:prstGeom prst="rect">
            <a:avLst/>
          </a:prstGeom>
        </p:spPr>
      </p:pic>
      <p:sp>
        <p:nvSpPr>
          <p:cNvPr id="4" name="Text 1"/>
          <p:cNvSpPr/>
          <p:nvPr/>
        </p:nvSpPr>
        <p:spPr>
          <a:xfrm>
            <a:off x="2556510" y="618053"/>
            <a:ext cx="1243846" cy="204549"/>
          </a:xfrm>
          <a:prstGeom prst="rect">
            <a:avLst/>
          </a:prstGeom>
          <a:noFill/>
          <a:ln/>
        </p:spPr>
        <p:txBody>
          <a:bodyPr wrap="none" lIns="0" tIns="0" rIns="0" bIns="0" rtlCol="0" anchor="t"/>
          <a:lstStyle/>
          <a:p>
            <a:pPr algn="l" indent="0" marL="0">
              <a:lnSpc>
                <a:spcPts val="1600"/>
              </a:lnSpc>
              <a:buNone/>
            </a:pPr>
            <a:r>
              <a:rPr lang="en-US" sz="1000" dirty="0">
                <a:solidFill>
                  <a:srgbClr val="9C9283"/>
                </a:solidFill>
                <a:latin typeface="Noto Serif" pitchFamily="34" charset="0"/>
                <a:ea typeface="Noto Serif" pitchFamily="34" charset="-122"/>
                <a:cs typeface="Noto Serif" pitchFamily="34" charset="-120"/>
              </a:rPr>
              <a:t>DATA INTEGRATION</a:t>
            </a:r>
            <a:endParaRPr lang="en-US" sz="1000" dirty="0"/>
          </a:p>
        </p:txBody>
      </p:sp>
      <p:sp>
        <p:nvSpPr>
          <p:cNvPr id="5" name="Text 2"/>
          <p:cNvSpPr/>
          <p:nvPr/>
        </p:nvSpPr>
        <p:spPr>
          <a:xfrm>
            <a:off x="2261473" y="941903"/>
            <a:ext cx="6894195" cy="499229"/>
          </a:xfrm>
          <a:prstGeom prst="rect">
            <a:avLst/>
          </a:prstGeom>
          <a:noFill/>
          <a:ln/>
        </p:spPr>
        <p:txBody>
          <a:bodyPr wrap="none" lIns="0" tIns="0" rIns="0" bIns="0" rtlCol="0" anchor="t"/>
          <a:lstStyle/>
          <a:p>
            <a:pPr algn="l" indent="0" marL="0">
              <a:lnSpc>
                <a:spcPts val="3900"/>
              </a:lnSpc>
              <a:buNone/>
            </a:pPr>
            <a:r>
              <a:rPr lang="en-US" sz="3100" dirty="0">
                <a:solidFill>
                  <a:srgbClr val="3A3A3A"/>
                </a:solidFill>
                <a:latin typeface="Noto Serif Medium" pitchFamily="34" charset="0"/>
                <a:ea typeface="Noto Serif Medium" pitchFamily="34" charset="-122"/>
                <a:cs typeface="Noto Serif Medium" pitchFamily="34" charset="-120"/>
              </a:rPr>
              <a:t>Data Sources &amp; Integration Strategy</a:t>
            </a:r>
            <a:endParaRPr lang="en-US" sz="3100" dirty="0"/>
          </a:p>
        </p:txBody>
      </p:sp>
      <p:pic>
        <p:nvPicPr>
          <p:cNvPr id="6" name="Image 1" descr="preencoded.png">    </p:cNvPr>
          <p:cNvPicPr>
            <a:picLocks noChangeAspect="1"/>
          </p:cNvPicPr>
          <p:nvPr/>
        </p:nvPicPr>
        <p:blipFill>
          <a:blip r:embed="rId3"/>
          <a:stretch>
            <a:fillRect/>
          </a:stretch>
        </p:blipFill>
        <p:spPr>
          <a:xfrm>
            <a:off x="2261473" y="1860471"/>
            <a:ext cx="4858703" cy="4858703"/>
          </a:xfrm>
          <a:prstGeom prst="rect">
            <a:avLst/>
          </a:prstGeom>
        </p:spPr>
      </p:pic>
      <p:sp>
        <p:nvSpPr>
          <p:cNvPr id="7" name="Text 3"/>
          <p:cNvSpPr/>
          <p:nvPr/>
        </p:nvSpPr>
        <p:spPr>
          <a:xfrm>
            <a:off x="7517606" y="1860471"/>
            <a:ext cx="159782" cy="199668"/>
          </a:xfrm>
          <a:prstGeom prst="rect">
            <a:avLst/>
          </a:prstGeom>
          <a:noFill/>
          <a:ln/>
        </p:spPr>
        <p:txBody>
          <a:bodyPr wrap="none" lIns="0" tIns="0" rIns="0" bIns="0" rtlCol="0" anchor="t"/>
          <a:lstStyle/>
          <a:p>
            <a:pPr algn="l" indent="0" marL="0">
              <a:lnSpc>
                <a:spcPts val="2000"/>
              </a:lnSpc>
              <a:buNone/>
            </a:pPr>
            <a:r>
              <a:rPr lang="en-US" sz="1250" dirty="0">
                <a:solidFill>
                  <a:srgbClr val="4C4C4C"/>
                </a:solidFill>
                <a:latin typeface="Noto Serif Light" pitchFamily="34" charset="0"/>
                <a:ea typeface="Noto Serif Light" pitchFamily="34" charset="-122"/>
                <a:cs typeface="Noto Serif Light" pitchFamily="34" charset="-120"/>
              </a:rPr>
              <a:t>01</a:t>
            </a:r>
            <a:endParaRPr lang="en-US" sz="1250" dirty="0"/>
          </a:p>
        </p:txBody>
      </p:sp>
      <p:sp>
        <p:nvSpPr>
          <p:cNvPr id="8" name="Shape 4"/>
          <p:cNvSpPr/>
          <p:nvPr/>
        </p:nvSpPr>
        <p:spPr>
          <a:xfrm>
            <a:off x="7517606" y="2109073"/>
            <a:ext cx="4858703" cy="22860"/>
          </a:xfrm>
          <a:prstGeom prst="rect">
            <a:avLst/>
          </a:prstGeom>
          <a:solidFill>
            <a:srgbClr val="E6DED2"/>
          </a:solidFill>
          <a:ln/>
        </p:spPr>
      </p:sp>
      <p:sp>
        <p:nvSpPr>
          <p:cNvPr id="9" name="Text 5"/>
          <p:cNvSpPr/>
          <p:nvPr/>
        </p:nvSpPr>
        <p:spPr>
          <a:xfrm>
            <a:off x="7517606" y="2234684"/>
            <a:ext cx="1997393" cy="249674"/>
          </a:xfrm>
          <a:prstGeom prst="rect">
            <a:avLst/>
          </a:prstGeom>
          <a:noFill/>
          <a:ln/>
        </p:spPr>
        <p:txBody>
          <a:bodyPr wrap="none" lIns="0" tIns="0" rIns="0" bIns="0" rtlCol="0" anchor="t"/>
          <a:lstStyle/>
          <a:p>
            <a:pPr algn="l" indent="0" marL="0">
              <a:lnSpc>
                <a:spcPts val="1950"/>
              </a:lnSpc>
              <a:buNone/>
            </a:pPr>
            <a:r>
              <a:rPr lang="en-US" sz="1550" dirty="0">
                <a:solidFill>
                  <a:srgbClr val="4C4C4C"/>
                </a:solidFill>
                <a:latin typeface="Noto Serif Medium" pitchFamily="34" charset="0"/>
                <a:ea typeface="Noto Serif Medium" pitchFamily="34" charset="-122"/>
                <a:cs typeface="Noto Serif Medium" pitchFamily="34" charset="-120"/>
              </a:rPr>
              <a:t>Source Datasets</a:t>
            </a:r>
            <a:endParaRPr lang="en-US" sz="1550" dirty="0"/>
          </a:p>
        </p:txBody>
      </p:sp>
      <p:sp>
        <p:nvSpPr>
          <p:cNvPr id="10" name="Text 6"/>
          <p:cNvSpPr/>
          <p:nvPr/>
        </p:nvSpPr>
        <p:spPr>
          <a:xfrm>
            <a:off x="7517606" y="2644140"/>
            <a:ext cx="4858703" cy="511254"/>
          </a:xfrm>
          <a:prstGeom prst="rect">
            <a:avLst/>
          </a:prstGeom>
          <a:noFill/>
          <a:ln/>
        </p:spPr>
        <p:txBody>
          <a:bodyPr wrap="square" lIns="0" tIns="0" rIns="0" bIns="0" rtlCol="0" anchor="t"/>
          <a:lstStyle/>
          <a:p>
            <a:pPr algn="l" indent="0" marL="0">
              <a:lnSpc>
                <a:spcPts val="2000"/>
              </a:lnSpc>
              <a:buNone/>
            </a:pPr>
            <a:r>
              <a:rPr lang="en-US" sz="1250" dirty="0">
                <a:solidFill>
                  <a:srgbClr val="4C4C4C"/>
                </a:solidFill>
                <a:latin typeface="Noto Serif" pitchFamily="34" charset="0"/>
                <a:ea typeface="Noto Serif" pitchFamily="34" charset="-122"/>
                <a:cs typeface="Noto Serif" pitchFamily="34" charset="-120"/>
              </a:rPr>
              <a:t>Bike rental transactions, weather observations, and user classification records</a:t>
            </a:r>
            <a:endParaRPr lang="en-US" sz="1250" dirty="0"/>
          </a:p>
        </p:txBody>
      </p:sp>
      <p:sp>
        <p:nvSpPr>
          <p:cNvPr id="11" name="Text 7"/>
          <p:cNvSpPr/>
          <p:nvPr/>
        </p:nvSpPr>
        <p:spPr>
          <a:xfrm>
            <a:off x="7517606" y="3434953"/>
            <a:ext cx="159782" cy="199668"/>
          </a:xfrm>
          <a:prstGeom prst="rect">
            <a:avLst/>
          </a:prstGeom>
          <a:noFill/>
          <a:ln/>
        </p:spPr>
        <p:txBody>
          <a:bodyPr wrap="none" lIns="0" tIns="0" rIns="0" bIns="0" rtlCol="0" anchor="t"/>
          <a:lstStyle/>
          <a:p>
            <a:pPr algn="l" indent="0" marL="0">
              <a:lnSpc>
                <a:spcPts val="2000"/>
              </a:lnSpc>
              <a:buNone/>
            </a:pPr>
            <a:r>
              <a:rPr lang="en-US" sz="1250" dirty="0">
                <a:solidFill>
                  <a:srgbClr val="4C4C4C"/>
                </a:solidFill>
                <a:latin typeface="Noto Serif Light" pitchFamily="34" charset="0"/>
                <a:ea typeface="Noto Serif Light" pitchFamily="34" charset="-122"/>
                <a:cs typeface="Noto Serif Light" pitchFamily="34" charset="-120"/>
              </a:rPr>
              <a:t>02</a:t>
            </a:r>
            <a:endParaRPr lang="en-US" sz="1250" dirty="0"/>
          </a:p>
        </p:txBody>
      </p:sp>
      <p:sp>
        <p:nvSpPr>
          <p:cNvPr id="12" name="Shape 8"/>
          <p:cNvSpPr/>
          <p:nvPr/>
        </p:nvSpPr>
        <p:spPr>
          <a:xfrm>
            <a:off x="7517606" y="3683556"/>
            <a:ext cx="4858703" cy="22860"/>
          </a:xfrm>
          <a:prstGeom prst="rect">
            <a:avLst/>
          </a:prstGeom>
          <a:solidFill>
            <a:srgbClr val="E6DED2"/>
          </a:solidFill>
          <a:ln/>
        </p:spPr>
      </p:sp>
      <p:sp>
        <p:nvSpPr>
          <p:cNvPr id="13" name="Text 9"/>
          <p:cNvSpPr/>
          <p:nvPr/>
        </p:nvSpPr>
        <p:spPr>
          <a:xfrm>
            <a:off x="7517606" y="3809167"/>
            <a:ext cx="1997393" cy="249674"/>
          </a:xfrm>
          <a:prstGeom prst="rect">
            <a:avLst/>
          </a:prstGeom>
          <a:noFill/>
          <a:ln/>
        </p:spPr>
        <p:txBody>
          <a:bodyPr wrap="none" lIns="0" tIns="0" rIns="0" bIns="0" rtlCol="0" anchor="t"/>
          <a:lstStyle/>
          <a:p>
            <a:pPr algn="l" indent="0" marL="0">
              <a:lnSpc>
                <a:spcPts val="1950"/>
              </a:lnSpc>
              <a:buNone/>
            </a:pPr>
            <a:r>
              <a:rPr lang="en-US" sz="1550" dirty="0">
                <a:solidFill>
                  <a:srgbClr val="4C4C4C"/>
                </a:solidFill>
                <a:latin typeface="Noto Serif Medium" pitchFamily="34" charset="0"/>
                <a:ea typeface="Noto Serif Medium" pitchFamily="34" charset="-122"/>
                <a:cs typeface="Noto Serif Medium" pitchFamily="34" charset="-120"/>
              </a:rPr>
              <a:t>Integration Tool</a:t>
            </a:r>
            <a:endParaRPr lang="en-US" sz="1550" dirty="0"/>
          </a:p>
        </p:txBody>
      </p:sp>
      <p:sp>
        <p:nvSpPr>
          <p:cNvPr id="14" name="Text 10"/>
          <p:cNvSpPr/>
          <p:nvPr/>
        </p:nvSpPr>
        <p:spPr>
          <a:xfrm>
            <a:off x="7517606" y="4218623"/>
            <a:ext cx="4858703" cy="255627"/>
          </a:xfrm>
          <a:prstGeom prst="rect">
            <a:avLst/>
          </a:prstGeom>
          <a:noFill/>
          <a:ln/>
        </p:spPr>
        <p:txBody>
          <a:bodyPr wrap="none" lIns="0" tIns="0" rIns="0" bIns="0" rtlCol="0" anchor="t"/>
          <a:lstStyle/>
          <a:p>
            <a:pPr algn="l" indent="0" marL="0">
              <a:lnSpc>
                <a:spcPts val="2000"/>
              </a:lnSpc>
              <a:buNone/>
            </a:pPr>
            <a:r>
              <a:rPr lang="en-US" sz="1250" dirty="0">
                <a:solidFill>
                  <a:srgbClr val="4C4C4C"/>
                </a:solidFill>
                <a:latin typeface="Noto Serif" pitchFamily="34" charset="0"/>
                <a:ea typeface="Noto Serif" pitchFamily="34" charset="-122"/>
                <a:cs typeface="Noto Serif" pitchFamily="34" charset="-120"/>
              </a:rPr>
              <a:t>Power Query for efficient data merging and transformation</a:t>
            </a:r>
            <a:endParaRPr lang="en-US" sz="1250" dirty="0"/>
          </a:p>
        </p:txBody>
      </p:sp>
      <p:sp>
        <p:nvSpPr>
          <p:cNvPr id="15" name="Text 11"/>
          <p:cNvSpPr/>
          <p:nvPr/>
        </p:nvSpPr>
        <p:spPr>
          <a:xfrm>
            <a:off x="7517606" y="4753808"/>
            <a:ext cx="159782" cy="199668"/>
          </a:xfrm>
          <a:prstGeom prst="rect">
            <a:avLst/>
          </a:prstGeom>
          <a:noFill/>
          <a:ln/>
        </p:spPr>
        <p:txBody>
          <a:bodyPr wrap="none" lIns="0" tIns="0" rIns="0" bIns="0" rtlCol="0" anchor="t"/>
          <a:lstStyle/>
          <a:p>
            <a:pPr algn="l" indent="0" marL="0">
              <a:lnSpc>
                <a:spcPts val="2000"/>
              </a:lnSpc>
              <a:buNone/>
            </a:pPr>
            <a:r>
              <a:rPr lang="en-US" sz="1250" dirty="0">
                <a:solidFill>
                  <a:srgbClr val="4C4C4C"/>
                </a:solidFill>
                <a:latin typeface="Noto Serif Light" pitchFamily="34" charset="0"/>
                <a:ea typeface="Noto Serif Light" pitchFamily="34" charset="-122"/>
                <a:cs typeface="Noto Serif Light" pitchFamily="34" charset="-120"/>
              </a:rPr>
              <a:t>03</a:t>
            </a:r>
            <a:endParaRPr lang="en-US" sz="1250" dirty="0"/>
          </a:p>
        </p:txBody>
      </p:sp>
      <p:sp>
        <p:nvSpPr>
          <p:cNvPr id="16" name="Shape 12"/>
          <p:cNvSpPr/>
          <p:nvPr/>
        </p:nvSpPr>
        <p:spPr>
          <a:xfrm>
            <a:off x="7517606" y="5002411"/>
            <a:ext cx="4858703" cy="22860"/>
          </a:xfrm>
          <a:prstGeom prst="rect">
            <a:avLst/>
          </a:prstGeom>
          <a:solidFill>
            <a:srgbClr val="E6DED2"/>
          </a:solidFill>
          <a:ln/>
        </p:spPr>
      </p:sp>
      <p:sp>
        <p:nvSpPr>
          <p:cNvPr id="17" name="Text 13"/>
          <p:cNvSpPr/>
          <p:nvPr/>
        </p:nvSpPr>
        <p:spPr>
          <a:xfrm>
            <a:off x="7517606" y="5128022"/>
            <a:ext cx="1997393" cy="249674"/>
          </a:xfrm>
          <a:prstGeom prst="rect">
            <a:avLst/>
          </a:prstGeom>
          <a:noFill/>
          <a:ln/>
        </p:spPr>
        <p:txBody>
          <a:bodyPr wrap="none" lIns="0" tIns="0" rIns="0" bIns="0" rtlCol="0" anchor="t"/>
          <a:lstStyle/>
          <a:p>
            <a:pPr algn="l" indent="0" marL="0">
              <a:lnSpc>
                <a:spcPts val="1950"/>
              </a:lnSpc>
              <a:buNone/>
            </a:pPr>
            <a:r>
              <a:rPr lang="en-US" sz="1550" dirty="0">
                <a:solidFill>
                  <a:srgbClr val="4C4C4C"/>
                </a:solidFill>
                <a:latin typeface="Noto Serif Medium" pitchFamily="34" charset="0"/>
                <a:ea typeface="Noto Serif Medium" pitchFamily="34" charset="-122"/>
                <a:cs typeface="Noto Serif Medium" pitchFamily="34" charset="-120"/>
              </a:rPr>
              <a:t>Join Strategy</a:t>
            </a:r>
            <a:endParaRPr lang="en-US" sz="1550" dirty="0"/>
          </a:p>
        </p:txBody>
      </p:sp>
      <p:sp>
        <p:nvSpPr>
          <p:cNvPr id="18" name="Text 14"/>
          <p:cNvSpPr/>
          <p:nvPr/>
        </p:nvSpPr>
        <p:spPr>
          <a:xfrm>
            <a:off x="7517606" y="5537478"/>
            <a:ext cx="4858703" cy="511254"/>
          </a:xfrm>
          <a:prstGeom prst="rect">
            <a:avLst/>
          </a:prstGeom>
          <a:noFill/>
          <a:ln/>
        </p:spPr>
        <p:txBody>
          <a:bodyPr wrap="square" lIns="0" tIns="0" rIns="0" bIns="0" rtlCol="0" anchor="t"/>
          <a:lstStyle/>
          <a:p>
            <a:pPr algn="l" indent="0" marL="0">
              <a:lnSpc>
                <a:spcPts val="2000"/>
              </a:lnSpc>
              <a:buNone/>
            </a:pPr>
            <a:r>
              <a:rPr lang="en-US" sz="1250" dirty="0">
                <a:solidFill>
                  <a:srgbClr val="4C4C4C"/>
                </a:solidFill>
                <a:latin typeface="Noto Serif" pitchFamily="34" charset="0"/>
                <a:ea typeface="Noto Serif" pitchFamily="34" charset="-122"/>
                <a:cs typeface="Noto Serif" pitchFamily="34" charset="-120"/>
              </a:rPr>
              <a:t>Left Join on Date (dteday) and Hour (hr) to preserve all rental records</a:t>
            </a:r>
            <a:endParaRPr lang="en-US" sz="1250" dirty="0"/>
          </a:p>
        </p:txBody>
      </p:sp>
      <p:sp>
        <p:nvSpPr>
          <p:cNvPr id="19" name="Text 15"/>
          <p:cNvSpPr/>
          <p:nvPr/>
        </p:nvSpPr>
        <p:spPr>
          <a:xfrm>
            <a:off x="7517606" y="6328291"/>
            <a:ext cx="159782" cy="199668"/>
          </a:xfrm>
          <a:prstGeom prst="rect">
            <a:avLst/>
          </a:prstGeom>
          <a:noFill/>
          <a:ln/>
        </p:spPr>
        <p:txBody>
          <a:bodyPr wrap="none" lIns="0" tIns="0" rIns="0" bIns="0" rtlCol="0" anchor="t"/>
          <a:lstStyle/>
          <a:p>
            <a:pPr algn="l" indent="0" marL="0">
              <a:lnSpc>
                <a:spcPts val="2000"/>
              </a:lnSpc>
              <a:buNone/>
            </a:pPr>
            <a:r>
              <a:rPr lang="en-US" sz="1250" dirty="0">
                <a:solidFill>
                  <a:srgbClr val="4C4C4C"/>
                </a:solidFill>
                <a:latin typeface="Noto Serif Light" pitchFamily="34" charset="0"/>
                <a:ea typeface="Noto Serif Light" pitchFamily="34" charset="-122"/>
                <a:cs typeface="Noto Serif Light" pitchFamily="34" charset="-120"/>
              </a:rPr>
              <a:t>04</a:t>
            </a:r>
            <a:endParaRPr lang="en-US" sz="1250" dirty="0"/>
          </a:p>
        </p:txBody>
      </p:sp>
      <p:sp>
        <p:nvSpPr>
          <p:cNvPr id="20" name="Shape 16"/>
          <p:cNvSpPr/>
          <p:nvPr/>
        </p:nvSpPr>
        <p:spPr>
          <a:xfrm>
            <a:off x="7517606" y="6576893"/>
            <a:ext cx="4858703" cy="22860"/>
          </a:xfrm>
          <a:prstGeom prst="rect">
            <a:avLst/>
          </a:prstGeom>
          <a:solidFill>
            <a:srgbClr val="E6DED2"/>
          </a:solidFill>
          <a:ln/>
        </p:spPr>
      </p:sp>
      <p:sp>
        <p:nvSpPr>
          <p:cNvPr id="21" name="Text 17"/>
          <p:cNvSpPr/>
          <p:nvPr/>
        </p:nvSpPr>
        <p:spPr>
          <a:xfrm>
            <a:off x="7517606" y="6702504"/>
            <a:ext cx="1997393" cy="249674"/>
          </a:xfrm>
          <a:prstGeom prst="rect">
            <a:avLst/>
          </a:prstGeom>
          <a:noFill/>
          <a:ln/>
        </p:spPr>
        <p:txBody>
          <a:bodyPr wrap="none" lIns="0" tIns="0" rIns="0" bIns="0" rtlCol="0" anchor="t"/>
          <a:lstStyle/>
          <a:p>
            <a:pPr algn="l" indent="0" marL="0">
              <a:lnSpc>
                <a:spcPts val="1950"/>
              </a:lnSpc>
              <a:buNone/>
            </a:pPr>
            <a:r>
              <a:rPr lang="en-US" sz="1550" dirty="0">
                <a:solidFill>
                  <a:srgbClr val="4C4C4C"/>
                </a:solidFill>
                <a:latin typeface="Noto Serif Medium" pitchFamily="34" charset="0"/>
                <a:ea typeface="Noto Serif Medium" pitchFamily="34" charset="-122"/>
                <a:cs typeface="Noto Serif Medium" pitchFamily="34" charset="-120"/>
              </a:rPr>
              <a:t>Master Dataset</a:t>
            </a:r>
            <a:endParaRPr lang="en-US" sz="1550" dirty="0"/>
          </a:p>
        </p:txBody>
      </p:sp>
      <p:sp>
        <p:nvSpPr>
          <p:cNvPr id="22" name="Text 18"/>
          <p:cNvSpPr/>
          <p:nvPr/>
        </p:nvSpPr>
        <p:spPr>
          <a:xfrm>
            <a:off x="7517606" y="7111960"/>
            <a:ext cx="4858703" cy="255627"/>
          </a:xfrm>
          <a:prstGeom prst="rect">
            <a:avLst/>
          </a:prstGeom>
          <a:noFill/>
          <a:ln/>
        </p:spPr>
        <p:txBody>
          <a:bodyPr wrap="none" lIns="0" tIns="0" rIns="0" bIns="0" rtlCol="0" anchor="t"/>
          <a:lstStyle/>
          <a:p>
            <a:pPr algn="l" indent="0" marL="0">
              <a:lnSpc>
                <a:spcPts val="2000"/>
              </a:lnSpc>
              <a:buNone/>
            </a:pPr>
            <a:r>
              <a:rPr lang="en-US" sz="1250" dirty="0">
                <a:solidFill>
                  <a:srgbClr val="4C4C4C"/>
                </a:solidFill>
                <a:latin typeface="Noto Serif" pitchFamily="34" charset="0"/>
                <a:ea typeface="Noto Serif" pitchFamily="34" charset="-122"/>
                <a:cs typeface="Noto Serif" pitchFamily="34" charset="-120"/>
              </a:rPr>
              <a:t>Unified data structure ready for comprehensive analysis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272659"/>
            <a:ext cx="10157936"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Data Cleaning &amp; Feature Engineering</a:t>
            </a:r>
            <a:endParaRPr lang="en-US" sz="4450" dirty="0"/>
          </a:p>
        </p:txBody>
      </p:sp>
      <p:pic>
        <p:nvPicPr>
          <p:cNvPr id="3" name="Image 0" descr="preencoded.png">    </p:cNvPr>
          <p:cNvPicPr>
            <a:picLocks noChangeAspect="1"/>
          </p:cNvPicPr>
          <p:nvPr/>
        </p:nvPicPr>
        <p:blipFill>
          <a:blip r:embed="rId1"/>
          <a:stretch>
            <a:fillRect/>
          </a:stretch>
        </p:blipFill>
        <p:spPr>
          <a:xfrm>
            <a:off x="793790" y="2435066"/>
            <a:ext cx="4347567" cy="907256"/>
          </a:xfrm>
          <a:prstGeom prst="rect">
            <a:avLst/>
          </a:prstGeom>
        </p:spPr>
      </p:pic>
      <p:sp>
        <p:nvSpPr>
          <p:cNvPr id="4" name="Text 1"/>
          <p:cNvSpPr/>
          <p:nvPr/>
        </p:nvSpPr>
        <p:spPr>
          <a:xfrm>
            <a:off x="1020604" y="35691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Data Cleaning</a:t>
            </a:r>
            <a:endParaRPr lang="en-US" sz="2200" dirty="0"/>
          </a:p>
        </p:txBody>
      </p:sp>
      <p:sp>
        <p:nvSpPr>
          <p:cNvPr id="5" name="Text 2"/>
          <p:cNvSpPr/>
          <p:nvPr/>
        </p:nvSpPr>
        <p:spPr>
          <a:xfrm>
            <a:off x="1020604" y="4059555"/>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Removed duplicate entries</a:t>
            </a:r>
            <a:endParaRPr lang="en-US" sz="1750" dirty="0"/>
          </a:p>
        </p:txBody>
      </p:sp>
      <p:sp>
        <p:nvSpPr>
          <p:cNvPr id="6" name="Text 3"/>
          <p:cNvSpPr/>
          <p:nvPr/>
        </p:nvSpPr>
        <p:spPr>
          <a:xfrm>
            <a:off x="1020604" y="4501753"/>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Corrected data types</a:t>
            </a:r>
            <a:endParaRPr lang="en-US" sz="1750" dirty="0"/>
          </a:p>
        </p:txBody>
      </p:sp>
      <p:sp>
        <p:nvSpPr>
          <p:cNvPr id="7" name="Text 4"/>
          <p:cNvSpPr/>
          <p:nvPr/>
        </p:nvSpPr>
        <p:spPr>
          <a:xfrm>
            <a:off x="1020604" y="4943951"/>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Handled missing values</a:t>
            </a:r>
            <a:endParaRPr lang="en-US" sz="1750" dirty="0"/>
          </a:p>
        </p:txBody>
      </p:sp>
      <p:sp>
        <p:nvSpPr>
          <p:cNvPr id="8" name="Text 5"/>
          <p:cNvSpPr/>
          <p:nvPr/>
        </p:nvSpPr>
        <p:spPr>
          <a:xfrm>
            <a:off x="1020604" y="5386149"/>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Validated data integrity</a:t>
            </a:r>
            <a:endParaRPr lang="en-US" sz="1750" dirty="0"/>
          </a:p>
        </p:txBody>
      </p:sp>
      <p:pic>
        <p:nvPicPr>
          <p:cNvPr id="9" name="Image 1" descr="preencoded.png">    </p:cNvPr>
          <p:cNvPicPr>
            <a:picLocks noChangeAspect="1"/>
          </p:cNvPicPr>
          <p:nvPr/>
        </p:nvPicPr>
        <p:blipFill>
          <a:blip r:embed="rId2"/>
          <a:stretch>
            <a:fillRect/>
          </a:stretch>
        </p:blipFill>
        <p:spPr>
          <a:xfrm>
            <a:off x="5141357" y="2435066"/>
            <a:ext cx="4347567" cy="907256"/>
          </a:xfrm>
          <a:prstGeom prst="rect">
            <a:avLst/>
          </a:prstGeom>
        </p:spPr>
      </p:pic>
      <p:sp>
        <p:nvSpPr>
          <p:cNvPr id="10" name="Text 6"/>
          <p:cNvSpPr/>
          <p:nvPr/>
        </p:nvSpPr>
        <p:spPr>
          <a:xfrm>
            <a:off x="5368171" y="35691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Feature Creation</a:t>
            </a:r>
            <a:endParaRPr lang="en-US" sz="2200" dirty="0"/>
          </a:p>
        </p:txBody>
      </p:sp>
      <p:sp>
        <p:nvSpPr>
          <p:cNvPr id="11" name="Text 7"/>
          <p:cNvSpPr/>
          <p:nvPr/>
        </p:nvSpPr>
        <p:spPr>
          <a:xfrm>
            <a:off x="5368171" y="4059555"/>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Day Type classification</a:t>
            </a:r>
            <a:endParaRPr lang="en-US" sz="1750" dirty="0"/>
          </a:p>
        </p:txBody>
      </p:sp>
      <p:sp>
        <p:nvSpPr>
          <p:cNvPr id="12" name="Text 8"/>
          <p:cNvSpPr/>
          <p:nvPr/>
        </p:nvSpPr>
        <p:spPr>
          <a:xfrm>
            <a:off x="5368171" y="4501753"/>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Time Slot categorization</a:t>
            </a:r>
            <a:endParaRPr lang="en-US" sz="1750" dirty="0"/>
          </a:p>
        </p:txBody>
      </p:sp>
      <p:sp>
        <p:nvSpPr>
          <p:cNvPr id="13" name="Text 9"/>
          <p:cNvSpPr/>
          <p:nvPr/>
        </p:nvSpPr>
        <p:spPr>
          <a:xfrm>
            <a:off x="5368171" y="4943951"/>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Demand Level segments</a:t>
            </a:r>
            <a:endParaRPr lang="en-US" sz="1750" dirty="0"/>
          </a:p>
        </p:txBody>
      </p:sp>
      <p:sp>
        <p:nvSpPr>
          <p:cNvPr id="14" name="Text 10"/>
          <p:cNvSpPr/>
          <p:nvPr/>
        </p:nvSpPr>
        <p:spPr>
          <a:xfrm>
            <a:off x="5368171" y="5386149"/>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Weather code translation</a:t>
            </a:r>
            <a:endParaRPr lang="en-US" sz="1750" dirty="0"/>
          </a:p>
        </p:txBody>
      </p:sp>
      <p:pic>
        <p:nvPicPr>
          <p:cNvPr id="15" name="Image 2" descr="preencoded.png">    </p:cNvPr>
          <p:cNvPicPr>
            <a:picLocks noChangeAspect="1"/>
          </p:cNvPicPr>
          <p:nvPr/>
        </p:nvPicPr>
        <p:blipFill>
          <a:blip r:embed="rId3"/>
          <a:stretch>
            <a:fillRect/>
          </a:stretch>
        </p:blipFill>
        <p:spPr>
          <a:xfrm>
            <a:off x="9488924" y="2435066"/>
            <a:ext cx="4347567" cy="907256"/>
          </a:xfrm>
          <a:prstGeom prst="rect">
            <a:avLst/>
          </a:prstGeom>
        </p:spPr>
      </p:pic>
      <p:sp>
        <p:nvSpPr>
          <p:cNvPr id="16" name="Text 11"/>
          <p:cNvSpPr/>
          <p:nvPr/>
        </p:nvSpPr>
        <p:spPr>
          <a:xfrm>
            <a:off x="9715738" y="35691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Automation</a:t>
            </a:r>
            <a:endParaRPr lang="en-US" sz="2200" dirty="0"/>
          </a:p>
        </p:txBody>
      </p:sp>
      <p:sp>
        <p:nvSpPr>
          <p:cNvPr id="17" name="Text 12"/>
          <p:cNvSpPr/>
          <p:nvPr/>
        </p:nvSpPr>
        <p:spPr>
          <a:xfrm>
            <a:off x="9715738" y="4059555"/>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VBA macros developed</a:t>
            </a:r>
            <a:endParaRPr lang="en-US" sz="1750" dirty="0"/>
          </a:p>
        </p:txBody>
      </p:sp>
      <p:sp>
        <p:nvSpPr>
          <p:cNvPr id="18" name="Text 13"/>
          <p:cNvSpPr/>
          <p:nvPr/>
        </p:nvSpPr>
        <p:spPr>
          <a:xfrm>
            <a:off x="9715738" y="4501753"/>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Power Query workflows</a:t>
            </a:r>
            <a:endParaRPr lang="en-US" sz="1750" dirty="0"/>
          </a:p>
        </p:txBody>
      </p:sp>
      <p:sp>
        <p:nvSpPr>
          <p:cNvPr id="19" name="Text 14"/>
          <p:cNvSpPr/>
          <p:nvPr/>
        </p:nvSpPr>
        <p:spPr>
          <a:xfrm>
            <a:off x="9715738" y="4943951"/>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Repeatable processes</a:t>
            </a:r>
            <a:endParaRPr lang="en-US" sz="1750" dirty="0"/>
          </a:p>
        </p:txBody>
      </p:sp>
      <p:sp>
        <p:nvSpPr>
          <p:cNvPr id="20" name="Text 15"/>
          <p:cNvSpPr/>
          <p:nvPr/>
        </p:nvSpPr>
        <p:spPr>
          <a:xfrm>
            <a:off x="9715738" y="5386149"/>
            <a:ext cx="389393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C4C4C"/>
                </a:solidFill>
                <a:latin typeface="Noto Serif" pitchFamily="34" charset="0"/>
                <a:ea typeface="Noto Serif" pitchFamily="34" charset="-122"/>
                <a:cs typeface="Noto Serif" pitchFamily="34" charset="-120"/>
              </a:rPr>
              <a:t>Error handling built-in</a:t>
            </a:r>
            <a:endParaRPr lang="en-US" sz="1750" dirty="0"/>
          </a:p>
        </p:txBody>
      </p:sp>
      <p:sp>
        <p:nvSpPr>
          <p:cNvPr id="21" name="Text 16"/>
          <p:cNvSpPr/>
          <p:nvPr/>
        </p:nvSpPr>
        <p:spPr>
          <a:xfrm>
            <a:off x="793790" y="623101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Comprehensive data preparation ensures accuracy, consistency, and analytical readiness. Custom features unlock deeper insights into temporal patterns and user segmentation.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912495" y="561737"/>
            <a:ext cx="1981914" cy="380524"/>
          </a:xfrm>
          <a:prstGeom prst="roundRect">
            <a:avLst>
              <a:gd name="adj" fmla="val 17877"/>
            </a:avLst>
          </a:prstGeom>
          <a:solidFill>
            <a:srgbClr val="E8E6E3"/>
          </a:solidFill>
          <a:ln/>
        </p:spPr>
      </p:sp>
      <p:sp>
        <p:nvSpPr>
          <p:cNvPr id="3" name="Text 1"/>
          <p:cNvSpPr/>
          <p:nvPr/>
        </p:nvSpPr>
        <p:spPr>
          <a:xfrm>
            <a:off x="1033939" y="622459"/>
            <a:ext cx="1739027" cy="259080"/>
          </a:xfrm>
          <a:prstGeom prst="rect">
            <a:avLst/>
          </a:prstGeom>
          <a:noFill/>
          <a:ln/>
        </p:spPr>
        <p:txBody>
          <a:bodyPr wrap="none" lIns="0" tIns="0" rIns="0" bIns="0" rtlCol="0" anchor="t"/>
          <a:lstStyle/>
          <a:p>
            <a:pPr algn="l" indent="0" marL="0">
              <a:lnSpc>
                <a:spcPts val="2000"/>
              </a:lnSpc>
              <a:buNone/>
            </a:pPr>
            <a:r>
              <a:rPr lang="en-US" sz="1250" dirty="0">
                <a:solidFill>
                  <a:srgbClr val="4C4C4C"/>
                </a:solidFill>
                <a:latin typeface="Noto Serif" pitchFamily="34" charset="0"/>
                <a:ea typeface="Noto Serif" pitchFamily="34" charset="-122"/>
                <a:cs typeface="Noto Serif" pitchFamily="34" charset="-120"/>
              </a:rPr>
              <a:t>ANALYTICS METHODS</a:t>
            </a:r>
            <a:endParaRPr lang="en-US" sz="1250" dirty="0"/>
          </a:p>
        </p:txBody>
      </p:sp>
      <p:sp>
        <p:nvSpPr>
          <p:cNvPr id="4" name="Text 2"/>
          <p:cNvSpPr/>
          <p:nvPr/>
        </p:nvSpPr>
        <p:spPr>
          <a:xfrm>
            <a:off x="912495" y="1023223"/>
            <a:ext cx="7463314" cy="632579"/>
          </a:xfrm>
          <a:prstGeom prst="rect">
            <a:avLst/>
          </a:prstGeom>
          <a:noFill/>
          <a:ln/>
        </p:spPr>
        <p:txBody>
          <a:bodyPr wrap="none" lIns="0" tIns="0" rIns="0" bIns="0" rtlCol="0" anchor="t"/>
          <a:lstStyle/>
          <a:p>
            <a:pPr algn="l" indent="0" marL="0">
              <a:lnSpc>
                <a:spcPts val="4950"/>
              </a:lnSpc>
              <a:buNone/>
            </a:pPr>
            <a:r>
              <a:rPr lang="en-US" sz="3950" dirty="0">
                <a:solidFill>
                  <a:srgbClr val="3A3A3A"/>
                </a:solidFill>
                <a:latin typeface="Noto Serif Medium" pitchFamily="34" charset="0"/>
                <a:ea typeface="Noto Serif Medium" pitchFamily="34" charset="-122"/>
                <a:cs typeface="Noto Serif Medium" pitchFamily="34" charset="-120"/>
              </a:rPr>
              <a:t>Analytical Techniques Applied</a:t>
            </a:r>
            <a:endParaRPr lang="en-US" sz="3950" dirty="0"/>
          </a:p>
        </p:txBody>
      </p:sp>
      <p:pic>
        <p:nvPicPr>
          <p:cNvPr id="5" name="Image 0" descr="preencoded.png">    </p:cNvPr>
          <p:cNvPicPr>
            <a:picLocks noChangeAspect="1"/>
          </p:cNvPicPr>
          <p:nvPr/>
        </p:nvPicPr>
        <p:blipFill>
          <a:blip r:embed="rId1"/>
          <a:stretch>
            <a:fillRect/>
          </a:stretch>
        </p:blipFill>
        <p:spPr>
          <a:xfrm>
            <a:off x="912495" y="2187059"/>
            <a:ext cx="4825841" cy="4825841"/>
          </a:xfrm>
          <a:prstGeom prst="rect">
            <a:avLst/>
          </a:prstGeom>
        </p:spPr>
      </p:pic>
      <p:sp>
        <p:nvSpPr>
          <p:cNvPr id="6" name="Shape 3"/>
          <p:cNvSpPr/>
          <p:nvPr/>
        </p:nvSpPr>
        <p:spPr>
          <a:xfrm>
            <a:off x="6239828" y="2490668"/>
            <a:ext cx="3641646" cy="2545556"/>
          </a:xfrm>
          <a:prstGeom prst="roundRect">
            <a:avLst>
              <a:gd name="adj" fmla="val 4311"/>
            </a:avLst>
          </a:prstGeom>
          <a:solidFill>
            <a:srgbClr val="FDFBF7"/>
          </a:solidFill>
          <a:ln/>
          <a:effectLst>
            <a:outerShdw sx="100000" sy="100000" kx="0" ky="0" algn="bl" rotWithShape="0" blurRad="0" dist="17780" dir="2700000">
              <a:srgbClr val="e6ded2">
                <a:alpha val="100000"/>
              </a:srgbClr>
            </a:outerShdw>
          </a:effectLst>
        </p:spPr>
      </p:sp>
      <p:sp>
        <p:nvSpPr>
          <p:cNvPr id="7" name="Shape 4"/>
          <p:cNvSpPr/>
          <p:nvPr/>
        </p:nvSpPr>
        <p:spPr>
          <a:xfrm>
            <a:off x="6239828" y="2467808"/>
            <a:ext cx="3641646" cy="91440"/>
          </a:xfrm>
          <a:prstGeom prst="roundRect">
            <a:avLst>
              <a:gd name="adj" fmla="val 92993"/>
            </a:avLst>
          </a:prstGeom>
          <a:solidFill>
            <a:srgbClr val="E6DED2"/>
          </a:solidFill>
          <a:ln/>
        </p:spPr>
      </p:sp>
      <p:sp>
        <p:nvSpPr>
          <p:cNvPr id="8" name="Shape 5"/>
          <p:cNvSpPr/>
          <p:nvPr/>
        </p:nvSpPr>
        <p:spPr>
          <a:xfrm>
            <a:off x="7756981" y="2187059"/>
            <a:ext cx="607338" cy="607338"/>
          </a:xfrm>
          <a:prstGeom prst="roundRect">
            <a:avLst>
              <a:gd name="adj" fmla="val 150559"/>
            </a:avLst>
          </a:prstGeom>
          <a:solidFill>
            <a:srgbClr val="E6DED2">
              <a:alpha val="50000"/>
            </a:srgbClr>
          </a:solidFill>
          <a:ln/>
        </p:spPr>
      </p:sp>
      <p:pic>
        <p:nvPicPr>
          <p:cNvPr id="9"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9147" y="2369225"/>
            <a:ext cx="242888" cy="242888"/>
          </a:xfrm>
          <a:prstGeom prst="rect">
            <a:avLst/>
          </a:prstGeom>
        </p:spPr>
      </p:pic>
      <p:sp>
        <p:nvSpPr>
          <p:cNvPr id="10" name="Text 6"/>
          <p:cNvSpPr/>
          <p:nvPr/>
        </p:nvSpPr>
        <p:spPr>
          <a:xfrm>
            <a:off x="6465094" y="2996803"/>
            <a:ext cx="2530673" cy="316349"/>
          </a:xfrm>
          <a:prstGeom prst="rect">
            <a:avLst/>
          </a:prstGeom>
          <a:noFill/>
          <a:ln/>
        </p:spPr>
        <p:txBody>
          <a:bodyPr wrap="none" lIns="0" tIns="0" rIns="0" bIns="0" rtlCol="0" anchor="t"/>
          <a:lstStyle/>
          <a:p>
            <a:pPr algn="l" indent="0" marL="0">
              <a:lnSpc>
                <a:spcPts val="2450"/>
              </a:lnSpc>
              <a:buNone/>
            </a:pPr>
            <a:r>
              <a:rPr lang="en-US" sz="1950" dirty="0">
                <a:solidFill>
                  <a:srgbClr val="4C4C4C"/>
                </a:solidFill>
                <a:latin typeface="Noto Serif Medium" pitchFamily="34" charset="0"/>
                <a:ea typeface="Noto Serif Medium" pitchFamily="34" charset="-122"/>
                <a:cs typeface="Noto Serif Medium" pitchFamily="34" charset="-120"/>
              </a:rPr>
              <a:t>Pivot Tables</a:t>
            </a:r>
            <a:endParaRPr lang="en-US" sz="1950" dirty="0"/>
          </a:p>
        </p:txBody>
      </p:sp>
      <p:sp>
        <p:nvSpPr>
          <p:cNvPr id="11" name="Text 7"/>
          <p:cNvSpPr/>
          <p:nvPr/>
        </p:nvSpPr>
        <p:spPr>
          <a:xfrm>
            <a:off x="6465094" y="3515558"/>
            <a:ext cx="3191113" cy="971550"/>
          </a:xfrm>
          <a:prstGeom prst="rect">
            <a:avLst/>
          </a:prstGeom>
          <a:noFill/>
          <a:ln/>
        </p:spPr>
        <p:txBody>
          <a:bodyPr wrap="square" lIns="0" tIns="0" rIns="0" bIns="0" rtlCol="0" anchor="t"/>
          <a:lstStyle/>
          <a:p>
            <a:pPr algn="l" indent="0" marL="0">
              <a:lnSpc>
                <a:spcPts val="2550"/>
              </a:lnSpc>
              <a:buNone/>
            </a:pPr>
            <a:r>
              <a:rPr lang="en-US" sz="1550" dirty="0">
                <a:solidFill>
                  <a:srgbClr val="4C4C4C"/>
                </a:solidFill>
                <a:latin typeface="Noto Serif" pitchFamily="34" charset="0"/>
                <a:ea typeface="Noto Serif" pitchFamily="34" charset="-122"/>
                <a:cs typeface="Noto Serif" pitchFamily="34" charset="-120"/>
              </a:rPr>
              <a:t>Multi-dimensional demand analysis across time, weather, day type, and user segments</a:t>
            </a:r>
            <a:endParaRPr lang="en-US" sz="1550" dirty="0"/>
          </a:p>
        </p:txBody>
      </p:sp>
      <p:sp>
        <p:nvSpPr>
          <p:cNvPr id="12" name="Shape 8"/>
          <p:cNvSpPr/>
          <p:nvPr/>
        </p:nvSpPr>
        <p:spPr>
          <a:xfrm>
            <a:off x="10083879" y="2490668"/>
            <a:ext cx="3641646" cy="2545556"/>
          </a:xfrm>
          <a:prstGeom prst="roundRect">
            <a:avLst>
              <a:gd name="adj" fmla="val 4311"/>
            </a:avLst>
          </a:prstGeom>
          <a:solidFill>
            <a:srgbClr val="FDFBF7"/>
          </a:solidFill>
          <a:ln/>
          <a:effectLst>
            <a:outerShdw sx="100000" sy="100000" kx="0" ky="0" algn="bl" rotWithShape="0" blurRad="0" dist="17780" dir="2700000">
              <a:srgbClr val="e6ded2">
                <a:alpha val="100000"/>
              </a:srgbClr>
            </a:outerShdw>
          </a:effectLst>
        </p:spPr>
      </p:sp>
      <p:sp>
        <p:nvSpPr>
          <p:cNvPr id="13" name="Shape 9"/>
          <p:cNvSpPr/>
          <p:nvPr/>
        </p:nvSpPr>
        <p:spPr>
          <a:xfrm>
            <a:off x="10083879" y="2467808"/>
            <a:ext cx="3641646" cy="91440"/>
          </a:xfrm>
          <a:prstGeom prst="roundRect">
            <a:avLst>
              <a:gd name="adj" fmla="val 92993"/>
            </a:avLst>
          </a:prstGeom>
          <a:solidFill>
            <a:srgbClr val="E6DED2"/>
          </a:solidFill>
          <a:ln/>
        </p:spPr>
      </p:sp>
      <p:sp>
        <p:nvSpPr>
          <p:cNvPr id="14" name="Shape 10"/>
          <p:cNvSpPr/>
          <p:nvPr/>
        </p:nvSpPr>
        <p:spPr>
          <a:xfrm>
            <a:off x="11601033" y="2187059"/>
            <a:ext cx="607338" cy="607338"/>
          </a:xfrm>
          <a:prstGeom prst="roundRect">
            <a:avLst>
              <a:gd name="adj" fmla="val 150559"/>
            </a:avLst>
          </a:prstGeom>
          <a:solidFill>
            <a:srgbClr val="E6DED2">
              <a:alpha val="50000"/>
            </a:srgbClr>
          </a:solidFill>
          <a:ln/>
        </p:spPr>
      </p:sp>
      <p:pic>
        <p:nvPicPr>
          <p:cNvPr id="15"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83199" y="2369225"/>
            <a:ext cx="242888" cy="242888"/>
          </a:xfrm>
          <a:prstGeom prst="rect">
            <a:avLst/>
          </a:prstGeom>
        </p:spPr>
      </p:pic>
      <p:sp>
        <p:nvSpPr>
          <p:cNvPr id="16" name="Text 11"/>
          <p:cNvSpPr/>
          <p:nvPr/>
        </p:nvSpPr>
        <p:spPr>
          <a:xfrm>
            <a:off x="10309146" y="2996803"/>
            <a:ext cx="2530673" cy="316349"/>
          </a:xfrm>
          <a:prstGeom prst="rect">
            <a:avLst/>
          </a:prstGeom>
          <a:noFill/>
          <a:ln/>
        </p:spPr>
        <p:txBody>
          <a:bodyPr wrap="none" lIns="0" tIns="0" rIns="0" bIns="0" rtlCol="0" anchor="t"/>
          <a:lstStyle/>
          <a:p>
            <a:pPr algn="l" indent="0" marL="0">
              <a:lnSpc>
                <a:spcPts val="2450"/>
              </a:lnSpc>
              <a:buNone/>
            </a:pPr>
            <a:r>
              <a:rPr lang="en-US" sz="1950" dirty="0">
                <a:solidFill>
                  <a:srgbClr val="4C4C4C"/>
                </a:solidFill>
                <a:latin typeface="Noto Serif Medium" pitchFamily="34" charset="0"/>
                <a:ea typeface="Noto Serif Medium" pitchFamily="34" charset="-122"/>
                <a:cs typeface="Noto Serif Medium" pitchFamily="34" charset="-120"/>
              </a:rPr>
              <a:t>Statistical Functions</a:t>
            </a:r>
            <a:endParaRPr lang="en-US" sz="1950" dirty="0"/>
          </a:p>
        </p:txBody>
      </p:sp>
      <p:sp>
        <p:nvSpPr>
          <p:cNvPr id="17" name="Text 12"/>
          <p:cNvSpPr/>
          <p:nvPr/>
        </p:nvSpPr>
        <p:spPr>
          <a:xfrm>
            <a:off x="10309146" y="3515558"/>
            <a:ext cx="3191113" cy="1295400"/>
          </a:xfrm>
          <a:prstGeom prst="rect">
            <a:avLst/>
          </a:prstGeom>
          <a:noFill/>
          <a:ln/>
        </p:spPr>
        <p:txBody>
          <a:bodyPr wrap="square" lIns="0" tIns="0" rIns="0" bIns="0" rtlCol="0" anchor="t"/>
          <a:lstStyle/>
          <a:p>
            <a:pPr algn="l" indent="0" marL="0">
              <a:lnSpc>
                <a:spcPts val="2550"/>
              </a:lnSpc>
              <a:buNone/>
            </a:pPr>
            <a:r>
              <a:rPr lang="en-US" sz="1550" dirty="0">
                <a:solidFill>
                  <a:srgbClr val="4C4C4C"/>
                </a:solidFill>
                <a:latin typeface="Noto Serif" pitchFamily="34" charset="0"/>
                <a:ea typeface="Noto Serif" pitchFamily="34" charset="-122"/>
                <a:cs typeface="Noto Serif" pitchFamily="34" charset="-120"/>
              </a:rPr>
              <a:t>SUMIF and COUNTIF for aggregations, STDEV for variability, CORREL for relationships</a:t>
            </a:r>
            <a:endParaRPr lang="en-US" sz="1550" dirty="0"/>
          </a:p>
        </p:txBody>
      </p:sp>
      <p:sp>
        <p:nvSpPr>
          <p:cNvPr id="18" name="Shape 13"/>
          <p:cNvSpPr/>
          <p:nvPr/>
        </p:nvSpPr>
        <p:spPr>
          <a:xfrm>
            <a:off x="6239828" y="5542240"/>
            <a:ext cx="7485698" cy="1897856"/>
          </a:xfrm>
          <a:prstGeom prst="roundRect">
            <a:avLst>
              <a:gd name="adj" fmla="val 5782"/>
            </a:avLst>
          </a:prstGeom>
          <a:solidFill>
            <a:srgbClr val="FDFBF7"/>
          </a:solidFill>
          <a:ln/>
          <a:effectLst>
            <a:outerShdw sx="100000" sy="100000" kx="0" ky="0" algn="bl" rotWithShape="0" blurRad="0" dist="17780" dir="2700000">
              <a:srgbClr val="e6ded2">
                <a:alpha val="100000"/>
              </a:srgbClr>
            </a:outerShdw>
          </a:effectLst>
        </p:spPr>
      </p:sp>
      <p:sp>
        <p:nvSpPr>
          <p:cNvPr id="19" name="Shape 14"/>
          <p:cNvSpPr/>
          <p:nvPr/>
        </p:nvSpPr>
        <p:spPr>
          <a:xfrm>
            <a:off x="6239828" y="5519380"/>
            <a:ext cx="7485698" cy="91440"/>
          </a:xfrm>
          <a:prstGeom prst="roundRect">
            <a:avLst>
              <a:gd name="adj" fmla="val 92993"/>
            </a:avLst>
          </a:prstGeom>
          <a:solidFill>
            <a:srgbClr val="E6DED2"/>
          </a:solidFill>
          <a:ln/>
        </p:spPr>
      </p:sp>
      <p:sp>
        <p:nvSpPr>
          <p:cNvPr id="20" name="Shape 15"/>
          <p:cNvSpPr/>
          <p:nvPr/>
        </p:nvSpPr>
        <p:spPr>
          <a:xfrm>
            <a:off x="9679007" y="5238631"/>
            <a:ext cx="607338" cy="607338"/>
          </a:xfrm>
          <a:prstGeom prst="roundRect">
            <a:avLst>
              <a:gd name="adj" fmla="val 150559"/>
            </a:avLst>
          </a:prstGeom>
          <a:solidFill>
            <a:srgbClr val="E6DED2">
              <a:alpha val="50000"/>
            </a:srgbClr>
          </a:solidFill>
          <a:ln/>
        </p:spPr>
      </p:sp>
      <p:pic>
        <p:nvPicPr>
          <p:cNvPr id="2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61173" y="5420797"/>
            <a:ext cx="242888" cy="242888"/>
          </a:xfrm>
          <a:prstGeom prst="rect">
            <a:avLst/>
          </a:prstGeom>
        </p:spPr>
      </p:pic>
      <p:sp>
        <p:nvSpPr>
          <p:cNvPr id="22" name="Text 16"/>
          <p:cNvSpPr/>
          <p:nvPr/>
        </p:nvSpPr>
        <p:spPr>
          <a:xfrm>
            <a:off x="6465094" y="6048375"/>
            <a:ext cx="2530673" cy="316349"/>
          </a:xfrm>
          <a:prstGeom prst="rect">
            <a:avLst/>
          </a:prstGeom>
          <a:noFill/>
          <a:ln/>
        </p:spPr>
        <p:txBody>
          <a:bodyPr wrap="none" lIns="0" tIns="0" rIns="0" bIns="0" rtlCol="0" anchor="t"/>
          <a:lstStyle/>
          <a:p>
            <a:pPr algn="l" indent="0" marL="0">
              <a:lnSpc>
                <a:spcPts val="2450"/>
              </a:lnSpc>
              <a:buNone/>
            </a:pPr>
            <a:r>
              <a:rPr lang="en-US" sz="1950" dirty="0">
                <a:solidFill>
                  <a:srgbClr val="4C4C4C"/>
                </a:solidFill>
                <a:latin typeface="Noto Serif Medium" pitchFamily="34" charset="0"/>
                <a:ea typeface="Noto Serif Medium" pitchFamily="34" charset="-122"/>
                <a:cs typeface="Noto Serif Medium" pitchFamily="34" charset="-120"/>
              </a:rPr>
              <a:t>Descriptive Analysis</a:t>
            </a:r>
            <a:endParaRPr lang="en-US" sz="1950" dirty="0"/>
          </a:p>
        </p:txBody>
      </p:sp>
      <p:sp>
        <p:nvSpPr>
          <p:cNvPr id="23" name="Text 17"/>
          <p:cNvSpPr/>
          <p:nvPr/>
        </p:nvSpPr>
        <p:spPr>
          <a:xfrm>
            <a:off x="6465094" y="6567130"/>
            <a:ext cx="7035165" cy="647700"/>
          </a:xfrm>
          <a:prstGeom prst="rect">
            <a:avLst/>
          </a:prstGeom>
          <a:noFill/>
          <a:ln/>
        </p:spPr>
        <p:txBody>
          <a:bodyPr wrap="square" lIns="0" tIns="0" rIns="0" bIns="0" rtlCol="0" anchor="t"/>
          <a:lstStyle/>
          <a:p>
            <a:pPr algn="l" indent="0" marL="0">
              <a:lnSpc>
                <a:spcPts val="2550"/>
              </a:lnSpc>
              <a:buNone/>
            </a:pPr>
            <a:r>
              <a:rPr lang="en-US" sz="1550" dirty="0">
                <a:solidFill>
                  <a:srgbClr val="4C4C4C"/>
                </a:solidFill>
                <a:latin typeface="Noto Serif" pitchFamily="34" charset="0"/>
                <a:ea typeface="Noto Serif" pitchFamily="34" charset="-122"/>
                <a:cs typeface="Noto Serif" pitchFamily="34" charset="-120"/>
              </a:rPr>
              <a:t>Pattern identification and trend exploration to understand demand drivers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1622" y="1126808"/>
            <a:ext cx="7568446" cy="528280"/>
          </a:xfrm>
          <a:prstGeom prst="rect">
            <a:avLst/>
          </a:prstGeom>
          <a:noFill/>
          <a:ln/>
        </p:spPr>
        <p:txBody>
          <a:bodyPr wrap="none" lIns="0" tIns="0" rIns="0" bIns="0" rtlCol="0" anchor="t"/>
          <a:lstStyle/>
          <a:p>
            <a:pPr algn="l" indent="0" marL="0">
              <a:lnSpc>
                <a:spcPts val="4150"/>
              </a:lnSpc>
              <a:buNone/>
            </a:pPr>
            <a:r>
              <a:rPr lang="en-US" sz="3300" dirty="0">
                <a:solidFill>
                  <a:srgbClr val="3A3A3A"/>
                </a:solidFill>
                <a:latin typeface="Noto Serif Medium" pitchFamily="34" charset="0"/>
                <a:ea typeface="Noto Serif Medium" pitchFamily="34" charset="-122"/>
                <a:cs typeface="Noto Serif Medium" pitchFamily="34" charset="-120"/>
              </a:rPr>
              <a:t>Interactive Dashboard &amp; Automation</a:t>
            </a:r>
            <a:endParaRPr lang="en-US" sz="3300" dirty="0"/>
          </a:p>
        </p:txBody>
      </p:sp>
      <p:sp>
        <p:nvSpPr>
          <p:cNvPr id="4" name="Shape 1"/>
          <p:cNvSpPr/>
          <p:nvPr/>
        </p:nvSpPr>
        <p:spPr>
          <a:xfrm>
            <a:off x="591622" y="1908572"/>
            <a:ext cx="7960757" cy="989052"/>
          </a:xfrm>
          <a:prstGeom prst="roundRect">
            <a:avLst>
              <a:gd name="adj" fmla="val 7179"/>
            </a:avLst>
          </a:prstGeom>
          <a:solidFill>
            <a:srgbClr val="9C9283">
              <a:alpha val="50000"/>
            </a:srgbClr>
          </a:solidFill>
          <a:ln w="7620">
            <a:solidFill>
              <a:srgbClr val="827869"/>
            </a:solidFill>
            <a:prstDash val="solid"/>
          </a:ln>
          <a:effectLst>
            <a:outerShdw sx="100000" sy="100000" kx="0" ky="0" algn="bl" rotWithShape="0" blurRad="0" dist="15240" dir="2700000">
              <a:srgbClr val="827869">
                <a:alpha val="100000"/>
              </a:srgbClr>
            </a:outerShdw>
          </a:effectLst>
        </p:spPr>
      </p:sp>
      <p:sp>
        <p:nvSpPr>
          <p:cNvPr id="5" name="Text 2"/>
          <p:cNvSpPr/>
          <p:nvPr/>
        </p:nvSpPr>
        <p:spPr>
          <a:xfrm>
            <a:off x="768191" y="2085142"/>
            <a:ext cx="2113240" cy="264081"/>
          </a:xfrm>
          <a:prstGeom prst="rect">
            <a:avLst/>
          </a:prstGeom>
          <a:noFill/>
          <a:ln/>
        </p:spPr>
        <p:txBody>
          <a:bodyPr wrap="none" lIns="0" tIns="0" rIns="0" bIns="0" rtlCol="0" anchor="t"/>
          <a:lstStyle/>
          <a:p>
            <a:pPr algn="l" indent="0" marL="0">
              <a:lnSpc>
                <a:spcPts val="2050"/>
              </a:lnSpc>
              <a:buNone/>
            </a:pPr>
            <a:r>
              <a:rPr lang="en-US" sz="1650" dirty="0">
                <a:solidFill>
                  <a:srgbClr val="000000"/>
                </a:solidFill>
                <a:latin typeface="Noto Serif Medium" pitchFamily="34" charset="0"/>
                <a:ea typeface="Noto Serif Medium" pitchFamily="34" charset="-122"/>
                <a:cs typeface="Noto Serif Medium" pitchFamily="34" charset="-120"/>
              </a:rPr>
              <a:t>KPI Tiles</a:t>
            </a:r>
            <a:endParaRPr lang="en-US" sz="1650" dirty="0"/>
          </a:p>
        </p:txBody>
      </p:sp>
      <p:sp>
        <p:nvSpPr>
          <p:cNvPr id="6" name="Text 3"/>
          <p:cNvSpPr/>
          <p:nvPr/>
        </p:nvSpPr>
        <p:spPr>
          <a:xfrm>
            <a:off x="768191" y="2450544"/>
            <a:ext cx="7607618" cy="27051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Noto Serif" pitchFamily="34" charset="0"/>
                <a:ea typeface="Noto Serif" pitchFamily="34" charset="-122"/>
                <a:cs typeface="Noto Serif" pitchFamily="34" charset="-120"/>
              </a:rPr>
              <a:t>Total rentals, peak hours, user distribution, weather impact metrics</a:t>
            </a:r>
            <a:endParaRPr lang="en-US" sz="1300" dirty="0"/>
          </a:p>
        </p:txBody>
      </p:sp>
      <p:sp>
        <p:nvSpPr>
          <p:cNvPr id="7" name="Shape 4"/>
          <p:cNvSpPr/>
          <p:nvPr/>
        </p:nvSpPr>
        <p:spPr>
          <a:xfrm>
            <a:off x="591622" y="3066574"/>
            <a:ext cx="7960757" cy="989052"/>
          </a:xfrm>
          <a:prstGeom prst="roundRect">
            <a:avLst>
              <a:gd name="adj" fmla="val 7179"/>
            </a:avLst>
          </a:prstGeom>
          <a:solidFill>
            <a:srgbClr val="9C9283">
              <a:alpha val="50000"/>
            </a:srgbClr>
          </a:solidFill>
          <a:ln w="7620">
            <a:solidFill>
              <a:srgbClr val="827869"/>
            </a:solidFill>
            <a:prstDash val="solid"/>
          </a:ln>
          <a:effectLst>
            <a:outerShdw sx="100000" sy="100000" kx="0" ky="0" algn="bl" rotWithShape="0" blurRad="0" dist="15240" dir="2700000">
              <a:srgbClr val="827869">
                <a:alpha val="100000"/>
              </a:srgbClr>
            </a:outerShdw>
          </a:effectLst>
        </p:spPr>
      </p:sp>
      <p:sp>
        <p:nvSpPr>
          <p:cNvPr id="8" name="Text 5"/>
          <p:cNvSpPr/>
          <p:nvPr/>
        </p:nvSpPr>
        <p:spPr>
          <a:xfrm>
            <a:off x="768191" y="3243143"/>
            <a:ext cx="2113240" cy="264081"/>
          </a:xfrm>
          <a:prstGeom prst="rect">
            <a:avLst/>
          </a:prstGeom>
          <a:noFill/>
          <a:ln/>
        </p:spPr>
        <p:txBody>
          <a:bodyPr wrap="none" lIns="0" tIns="0" rIns="0" bIns="0" rtlCol="0" anchor="t"/>
          <a:lstStyle/>
          <a:p>
            <a:pPr algn="l" indent="0" marL="0">
              <a:lnSpc>
                <a:spcPts val="2050"/>
              </a:lnSpc>
              <a:buNone/>
            </a:pPr>
            <a:r>
              <a:rPr lang="en-US" sz="1650" dirty="0">
                <a:solidFill>
                  <a:srgbClr val="000000"/>
                </a:solidFill>
                <a:latin typeface="Noto Serif Medium" pitchFamily="34" charset="0"/>
                <a:ea typeface="Noto Serif Medium" pitchFamily="34" charset="-122"/>
                <a:cs typeface="Noto Serif Medium" pitchFamily="34" charset="-120"/>
              </a:rPr>
              <a:t>Visual Analytics</a:t>
            </a:r>
            <a:endParaRPr lang="en-US" sz="1650" dirty="0"/>
          </a:p>
        </p:txBody>
      </p:sp>
      <p:sp>
        <p:nvSpPr>
          <p:cNvPr id="9" name="Text 6"/>
          <p:cNvSpPr/>
          <p:nvPr/>
        </p:nvSpPr>
        <p:spPr>
          <a:xfrm>
            <a:off x="768191" y="3608546"/>
            <a:ext cx="7607618" cy="27051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Noto Serif" pitchFamily="34" charset="0"/>
                <a:ea typeface="Noto Serif" pitchFamily="34" charset="-122"/>
                <a:cs typeface="Noto Serif" pitchFamily="34" charset="-120"/>
              </a:rPr>
              <a:t>Hourly trends, user comparisons, demand heatmaps, weather correlations</a:t>
            </a:r>
            <a:endParaRPr lang="en-US" sz="1300" dirty="0"/>
          </a:p>
        </p:txBody>
      </p:sp>
      <p:sp>
        <p:nvSpPr>
          <p:cNvPr id="10" name="Shape 7"/>
          <p:cNvSpPr/>
          <p:nvPr/>
        </p:nvSpPr>
        <p:spPr>
          <a:xfrm>
            <a:off x="591622" y="4224576"/>
            <a:ext cx="7960757" cy="989052"/>
          </a:xfrm>
          <a:prstGeom prst="roundRect">
            <a:avLst>
              <a:gd name="adj" fmla="val 7179"/>
            </a:avLst>
          </a:prstGeom>
          <a:solidFill>
            <a:srgbClr val="9C9283">
              <a:alpha val="50000"/>
            </a:srgbClr>
          </a:solidFill>
          <a:ln w="7620">
            <a:solidFill>
              <a:srgbClr val="827869"/>
            </a:solidFill>
            <a:prstDash val="solid"/>
          </a:ln>
          <a:effectLst>
            <a:outerShdw sx="100000" sy="100000" kx="0" ky="0" algn="bl" rotWithShape="0" blurRad="0" dist="15240" dir="2700000">
              <a:srgbClr val="827869">
                <a:alpha val="100000"/>
              </a:srgbClr>
            </a:outerShdw>
          </a:effectLst>
        </p:spPr>
      </p:sp>
      <p:sp>
        <p:nvSpPr>
          <p:cNvPr id="11" name="Text 8"/>
          <p:cNvSpPr/>
          <p:nvPr/>
        </p:nvSpPr>
        <p:spPr>
          <a:xfrm>
            <a:off x="768191" y="4401145"/>
            <a:ext cx="2113240" cy="264081"/>
          </a:xfrm>
          <a:prstGeom prst="rect">
            <a:avLst/>
          </a:prstGeom>
          <a:noFill/>
          <a:ln/>
        </p:spPr>
        <p:txBody>
          <a:bodyPr wrap="none" lIns="0" tIns="0" rIns="0" bIns="0" rtlCol="0" anchor="t"/>
          <a:lstStyle/>
          <a:p>
            <a:pPr algn="l" indent="0" marL="0">
              <a:lnSpc>
                <a:spcPts val="2050"/>
              </a:lnSpc>
              <a:buNone/>
            </a:pPr>
            <a:r>
              <a:rPr lang="en-US" sz="1650" dirty="0">
                <a:solidFill>
                  <a:srgbClr val="000000"/>
                </a:solidFill>
                <a:latin typeface="Noto Serif Medium" pitchFamily="34" charset="0"/>
                <a:ea typeface="Noto Serif Medium" pitchFamily="34" charset="-122"/>
                <a:cs typeface="Noto Serif Medium" pitchFamily="34" charset="-120"/>
              </a:rPr>
              <a:t>Interactive Controls</a:t>
            </a:r>
            <a:endParaRPr lang="en-US" sz="1650" dirty="0"/>
          </a:p>
        </p:txBody>
      </p:sp>
      <p:sp>
        <p:nvSpPr>
          <p:cNvPr id="12" name="Text 9"/>
          <p:cNvSpPr/>
          <p:nvPr/>
        </p:nvSpPr>
        <p:spPr>
          <a:xfrm>
            <a:off x="768191" y="4766548"/>
            <a:ext cx="7607618" cy="27051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Noto Serif" pitchFamily="34" charset="0"/>
                <a:ea typeface="Noto Serif" pitchFamily="34" charset="-122"/>
                <a:cs typeface="Noto Serif" pitchFamily="34" charset="-120"/>
              </a:rPr>
              <a:t>Slicers and timelines for dynamic filtering and exploration</a:t>
            </a:r>
            <a:endParaRPr lang="en-US" sz="1300" dirty="0"/>
          </a:p>
        </p:txBody>
      </p:sp>
      <p:sp>
        <p:nvSpPr>
          <p:cNvPr id="13" name="Shape 10"/>
          <p:cNvSpPr/>
          <p:nvPr/>
        </p:nvSpPr>
        <p:spPr>
          <a:xfrm>
            <a:off x="591622" y="5382578"/>
            <a:ext cx="7960757" cy="989052"/>
          </a:xfrm>
          <a:prstGeom prst="roundRect">
            <a:avLst>
              <a:gd name="adj" fmla="val 7179"/>
            </a:avLst>
          </a:prstGeom>
          <a:solidFill>
            <a:srgbClr val="9C9283">
              <a:alpha val="50000"/>
            </a:srgbClr>
          </a:solidFill>
          <a:ln w="7620">
            <a:solidFill>
              <a:srgbClr val="827869"/>
            </a:solidFill>
            <a:prstDash val="solid"/>
          </a:ln>
          <a:effectLst>
            <a:outerShdw sx="100000" sy="100000" kx="0" ky="0" algn="bl" rotWithShape="0" blurRad="0" dist="15240" dir="2700000">
              <a:srgbClr val="827869">
                <a:alpha val="100000"/>
              </a:srgbClr>
            </a:outerShdw>
          </a:effectLst>
        </p:spPr>
      </p:sp>
      <p:sp>
        <p:nvSpPr>
          <p:cNvPr id="14" name="Text 11"/>
          <p:cNvSpPr/>
          <p:nvPr/>
        </p:nvSpPr>
        <p:spPr>
          <a:xfrm>
            <a:off x="768191" y="5559147"/>
            <a:ext cx="2113240" cy="264081"/>
          </a:xfrm>
          <a:prstGeom prst="rect">
            <a:avLst/>
          </a:prstGeom>
          <a:noFill/>
          <a:ln/>
        </p:spPr>
        <p:txBody>
          <a:bodyPr wrap="none" lIns="0" tIns="0" rIns="0" bIns="0" rtlCol="0" anchor="t"/>
          <a:lstStyle/>
          <a:p>
            <a:pPr algn="l" indent="0" marL="0">
              <a:lnSpc>
                <a:spcPts val="2050"/>
              </a:lnSpc>
              <a:buNone/>
            </a:pPr>
            <a:r>
              <a:rPr lang="en-US" sz="1650" dirty="0">
                <a:solidFill>
                  <a:srgbClr val="000000"/>
                </a:solidFill>
                <a:latin typeface="Noto Serif Medium" pitchFamily="34" charset="0"/>
                <a:ea typeface="Noto Serif Medium" pitchFamily="34" charset="-122"/>
                <a:cs typeface="Noto Serif Medium" pitchFamily="34" charset="-120"/>
              </a:rPr>
              <a:t>One-Click Workflow</a:t>
            </a:r>
            <a:endParaRPr lang="en-US" sz="1650" dirty="0"/>
          </a:p>
        </p:txBody>
      </p:sp>
      <p:sp>
        <p:nvSpPr>
          <p:cNvPr id="15" name="Text 12"/>
          <p:cNvSpPr/>
          <p:nvPr/>
        </p:nvSpPr>
        <p:spPr>
          <a:xfrm>
            <a:off x="768191" y="5924550"/>
            <a:ext cx="7607618" cy="270510"/>
          </a:xfrm>
          <a:prstGeom prst="rect">
            <a:avLst/>
          </a:prstGeom>
          <a:noFill/>
          <a:ln/>
        </p:spPr>
        <p:txBody>
          <a:bodyPr wrap="none" lIns="0" tIns="0" rIns="0" bIns="0" rtlCol="0" anchor="t"/>
          <a:lstStyle/>
          <a:p>
            <a:pPr algn="l" indent="0" marL="0">
              <a:lnSpc>
                <a:spcPts val="2100"/>
              </a:lnSpc>
              <a:buNone/>
            </a:pPr>
            <a:r>
              <a:rPr lang="en-US" sz="1300" dirty="0">
                <a:solidFill>
                  <a:srgbClr val="000000"/>
                </a:solidFill>
                <a:latin typeface="Noto Serif" pitchFamily="34" charset="0"/>
                <a:ea typeface="Noto Serif" pitchFamily="34" charset="-122"/>
                <a:cs typeface="Noto Serif" pitchFamily="34" charset="-120"/>
              </a:rPr>
              <a:t>VBA automation for cleaning, validation, and dashboard refresh</a:t>
            </a:r>
            <a:endParaRPr lang="en-US" sz="1300" dirty="0"/>
          </a:p>
        </p:txBody>
      </p:sp>
      <p:sp>
        <p:nvSpPr>
          <p:cNvPr id="16" name="Text 13"/>
          <p:cNvSpPr/>
          <p:nvPr/>
        </p:nvSpPr>
        <p:spPr>
          <a:xfrm>
            <a:off x="591622" y="6561772"/>
            <a:ext cx="7960757" cy="541020"/>
          </a:xfrm>
          <a:prstGeom prst="rect">
            <a:avLst/>
          </a:prstGeom>
          <a:noFill/>
          <a:ln/>
        </p:spPr>
        <p:txBody>
          <a:bodyPr wrap="square" lIns="0" tIns="0" rIns="0" bIns="0" rtlCol="0" anchor="t"/>
          <a:lstStyle/>
          <a:p>
            <a:pPr algn="l" indent="0" marL="0">
              <a:lnSpc>
                <a:spcPts val="2100"/>
              </a:lnSpc>
              <a:buNone/>
            </a:pPr>
            <a:r>
              <a:rPr lang="en-US" sz="1300" dirty="0">
                <a:solidFill>
                  <a:srgbClr val="4C4C4C"/>
                </a:solidFill>
                <a:latin typeface="Noto Serif" pitchFamily="34" charset="0"/>
                <a:ea typeface="Noto Serif" pitchFamily="34" charset="-122"/>
                <a:cs typeface="Noto Serif" pitchFamily="34" charset="-120"/>
              </a:rPr>
              <a:t>The dashboard transforms complex datasets into intuitive visualizations, enabling stakeholders to explore patterns and make data-driven decisions with confidence.</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1383625"/>
            <a:ext cx="1412796" cy="441484"/>
          </a:xfrm>
          <a:prstGeom prst="roundRect">
            <a:avLst>
              <a:gd name="adj" fmla="val 17263"/>
            </a:avLst>
          </a:prstGeom>
          <a:noFill/>
          <a:ln w="7620">
            <a:solidFill>
              <a:srgbClr val="9C9283"/>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7498" y="1513642"/>
            <a:ext cx="181451" cy="181451"/>
          </a:xfrm>
          <a:prstGeom prst="rect">
            <a:avLst/>
          </a:prstGeom>
        </p:spPr>
      </p:pic>
      <p:sp>
        <p:nvSpPr>
          <p:cNvPr id="4" name="Text 1"/>
          <p:cNvSpPr/>
          <p:nvPr/>
        </p:nvSpPr>
        <p:spPr>
          <a:xfrm>
            <a:off x="1209675" y="1459230"/>
            <a:ext cx="853202" cy="290274"/>
          </a:xfrm>
          <a:prstGeom prst="rect">
            <a:avLst/>
          </a:prstGeom>
          <a:noFill/>
          <a:ln/>
        </p:spPr>
        <p:txBody>
          <a:bodyPr wrap="none" lIns="0" tIns="0" rIns="0" bIns="0" rtlCol="0" anchor="t"/>
          <a:lstStyle/>
          <a:p>
            <a:pPr algn="l" indent="0" marL="0">
              <a:lnSpc>
                <a:spcPts val="2250"/>
              </a:lnSpc>
              <a:buNone/>
            </a:pPr>
            <a:r>
              <a:rPr lang="en-US" sz="1400" dirty="0">
                <a:solidFill>
                  <a:srgbClr val="9C9283"/>
                </a:solidFill>
                <a:latin typeface="Noto Serif" pitchFamily="34" charset="0"/>
                <a:ea typeface="Noto Serif" pitchFamily="34" charset="-122"/>
                <a:cs typeface="Noto Serif" pitchFamily="34" charset="-120"/>
              </a:rPr>
              <a:t>INSIGHTS</a:t>
            </a:r>
            <a:endParaRPr lang="en-US" sz="1400" dirty="0"/>
          </a:p>
        </p:txBody>
      </p:sp>
      <p:sp>
        <p:nvSpPr>
          <p:cNvPr id="5" name="Text 2"/>
          <p:cNvSpPr/>
          <p:nvPr/>
        </p:nvSpPr>
        <p:spPr>
          <a:xfrm>
            <a:off x="793790" y="1915835"/>
            <a:ext cx="7516416" cy="708779"/>
          </a:xfrm>
          <a:prstGeom prst="rect">
            <a:avLst/>
          </a:prstGeom>
          <a:noFill/>
          <a:ln/>
        </p:spPr>
        <p:txBody>
          <a:bodyPr wrap="none" lIns="0" tIns="0" rIns="0" bIns="0" rtlCol="0" anchor="t"/>
          <a:lstStyle/>
          <a:p>
            <a:pPr algn="l" indent="0" marL="0">
              <a:lnSpc>
                <a:spcPts val="5550"/>
              </a:lnSpc>
              <a:buNone/>
            </a:pPr>
            <a:r>
              <a:rPr lang="en-US" sz="4450" dirty="0">
                <a:solidFill>
                  <a:srgbClr val="3A3A3A"/>
                </a:solidFill>
                <a:latin typeface="Noto Serif Medium" pitchFamily="34" charset="0"/>
                <a:ea typeface="Noto Serif Medium" pitchFamily="34" charset="-122"/>
                <a:cs typeface="Noto Serif Medium" pitchFamily="34" charset="-120"/>
              </a:rPr>
              <a:t>Key Findings from Analysis</a:t>
            </a:r>
            <a:endParaRPr lang="en-US" sz="44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964775"/>
            <a:ext cx="566976" cy="566976"/>
          </a:xfrm>
          <a:prstGeom prst="rect">
            <a:avLst/>
          </a:prstGeom>
        </p:spPr>
      </p:pic>
      <p:sp>
        <p:nvSpPr>
          <p:cNvPr id="7" name="Text 3"/>
          <p:cNvSpPr/>
          <p:nvPr/>
        </p:nvSpPr>
        <p:spPr>
          <a:xfrm>
            <a:off x="1644253" y="3099435"/>
            <a:ext cx="2977991"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Peak Commute Hours</a:t>
            </a:r>
            <a:endParaRPr lang="en-US" sz="2200" dirty="0"/>
          </a:p>
        </p:txBody>
      </p:sp>
      <p:sp>
        <p:nvSpPr>
          <p:cNvPr id="8" name="Text 4"/>
          <p:cNvSpPr/>
          <p:nvPr/>
        </p:nvSpPr>
        <p:spPr>
          <a:xfrm>
            <a:off x="1644253" y="3589853"/>
            <a:ext cx="5529143"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Demand spikes during morning (8–9 AM) and evening (5–6 PM) commute windows, reflecting urban work schedules and transportation patterns.</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56884" y="2964775"/>
            <a:ext cx="566976" cy="566976"/>
          </a:xfrm>
          <a:prstGeom prst="rect">
            <a:avLst/>
          </a:prstGeom>
        </p:spPr>
      </p:pic>
      <p:sp>
        <p:nvSpPr>
          <p:cNvPr id="10" name="Text 5"/>
          <p:cNvSpPr/>
          <p:nvPr/>
        </p:nvSpPr>
        <p:spPr>
          <a:xfrm>
            <a:off x="8307348" y="3099435"/>
            <a:ext cx="2890361"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Weekday Dominance</a:t>
            </a:r>
            <a:endParaRPr lang="en-US" sz="2200" dirty="0"/>
          </a:p>
        </p:txBody>
      </p:sp>
      <p:sp>
        <p:nvSpPr>
          <p:cNvPr id="11" name="Text 6"/>
          <p:cNvSpPr/>
          <p:nvPr/>
        </p:nvSpPr>
        <p:spPr>
          <a:xfrm>
            <a:off x="8307348" y="3589853"/>
            <a:ext cx="5529263"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Weekday rentals significantly exceed weekend usage, indicating bike sharing serves primarily as commuter transportation infrastructure.</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132189"/>
            <a:ext cx="566976" cy="566976"/>
          </a:xfrm>
          <a:prstGeom prst="rect">
            <a:avLst/>
          </a:prstGeom>
        </p:spPr>
      </p:pic>
      <p:sp>
        <p:nvSpPr>
          <p:cNvPr id="13" name="Text 7"/>
          <p:cNvSpPr/>
          <p:nvPr/>
        </p:nvSpPr>
        <p:spPr>
          <a:xfrm>
            <a:off x="1644253" y="5266849"/>
            <a:ext cx="302704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Registered Users Lead</a:t>
            </a:r>
            <a:endParaRPr lang="en-US" sz="2200" dirty="0"/>
          </a:p>
        </p:txBody>
      </p:sp>
      <p:sp>
        <p:nvSpPr>
          <p:cNvPr id="14" name="Text 8"/>
          <p:cNvSpPr/>
          <p:nvPr/>
        </p:nvSpPr>
        <p:spPr>
          <a:xfrm>
            <a:off x="1644253" y="5757267"/>
            <a:ext cx="5529143"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Registered members drive the majority of rentals, demonstrating strong user loyalty and recurring usage patterns.</a:t>
            </a:r>
            <a:endParaRPr lang="en-US" sz="17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56884" y="5132189"/>
            <a:ext cx="566976" cy="566976"/>
          </a:xfrm>
          <a:prstGeom prst="rect">
            <a:avLst/>
          </a:prstGeom>
        </p:spPr>
      </p:pic>
      <p:sp>
        <p:nvSpPr>
          <p:cNvPr id="16" name="Text 9"/>
          <p:cNvSpPr/>
          <p:nvPr/>
        </p:nvSpPr>
        <p:spPr>
          <a:xfrm>
            <a:off x="8307348" y="526684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C"/>
                </a:solidFill>
                <a:latin typeface="Noto Serif Medium" pitchFamily="34" charset="0"/>
                <a:ea typeface="Noto Serif Medium" pitchFamily="34" charset="-122"/>
                <a:cs typeface="Noto Serif Medium" pitchFamily="34" charset="-120"/>
              </a:rPr>
              <a:t>Weather Correlation</a:t>
            </a:r>
            <a:endParaRPr lang="en-US" sz="2200" dirty="0"/>
          </a:p>
        </p:txBody>
      </p:sp>
      <p:sp>
        <p:nvSpPr>
          <p:cNvPr id="17" name="Text 10"/>
          <p:cNvSpPr/>
          <p:nvPr/>
        </p:nvSpPr>
        <p:spPr>
          <a:xfrm>
            <a:off x="8307348" y="5757267"/>
            <a:ext cx="5529263" cy="1088708"/>
          </a:xfrm>
          <a:prstGeom prst="rect">
            <a:avLst/>
          </a:prstGeom>
          <a:noFill/>
          <a:ln/>
        </p:spPr>
        <p:txBody>
          <a:bodyPr wrap="square" lIns="0" tIns="0" rIns="0" bIns="0" rtlCol="0" anchor="t"/>
          <a:lstStyle/>
          <a:p>
            <a:pPr algn="l" indent="0" marL="0">
              <a:lnSpc>
                <a:spcPts val="2850"/>
              </a:lnSpc>
              <a:buNone/>
            </a:pPr>
            <a:r>
              <a:rPr lang="en-US" sz="1750" dirty="0">
                <a:solidFill>
                  <a:srgbClr val="4C4C4C"/>
                </a:solidFill>
                <a:latin typeface="Noto Serif" pitchFamily="34" charset="0"/>
                <a:ea typeface="Noto Serif" pitchFamily="34" charset="-122"/>
                <a:cs typeface="Noto Serif" pitchFamily="34" charset="-120"/>
              </a:rPr>
              <a:t>Clear weather generates highest demand while adverse conditions cause significant usage drops, highlighting operational weather sensitivity.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60690" y="598289"/>
            <a:ext cx="8008620" cy="679252"/>
          </a:xfrm>
          <a:prstGeom prst="rect">
            <a:avLst/>
          </a:prstGeom>
          <a:noFill/>
          <a:ln/>
        </p:spPr>
        <p:txBody>
          <a:bodyPr wrap="none" lIns="0" tIns="0" rIns="0" bIns="0" rtlCol="0" anchor="t"/>
          <a:lstStyle/>
          <a:p>
            <a:pPr algn="l" indent="0" marL="0">
              <a:lnSpc>
                <a:spcPts val="5300"/>
              </a:lnSpc>
              <a:buNone/>
            </a:pPr>
            <a:r>
              <a:rPr lang="en-US" sz="4250" dirty="0">
                <a:solidFill>
                  <a:srgbClr val="3A3A3A"/>
                </a:solidFill>
                <a:latin typeface="Noto Serif Medium" pitchFamily="34" charset="0"/>
                <a:ea typeface="Noto Serif Medium" pitchFamily="34" charset="-122"/>
                <a:cs typeface="Noto Serif Medium" pitchFamily="34" charset="-120"/>
              </a:rPr>
              <a:t>Forecasting &amp; Business Impact</a:t>
            </a:r>
            <a:endParaRPr lang="en-US" sz="4250" dirty="0"/>
          </a:p>
        </p:txBody>
      </p:sp>
      <p:sp>
        <p:nvSpPr>
          <p:cNvPr id="3" name="Shape 1"/>
          <p:cNvSpPr/>
          <p:nvPr/>
        </p:nvSpPr>
        <p:spPr>
          <a:xfrm>
            <a:off x="760690" y="1956554"/>
            <a:ext cx="3531513" cy="271701"/>
          </a:xfrm>
          <a:prstGeom prst="roundRect">
            <a:avLst>
              <a:gd name="adj" fmla="val 33601"/>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4" name="Shape 2"/>
          <p:cNvSpPr/>
          <p:nvPr/>
        </p:nvSpPr>
        <p:spPr>
          <a:xfrm>
            <a:off x="760690" y="1956554"/>
            <a:ext cx="3354824" cy="271701"/>
          </a:xfrm>
          <a:prstGeom prst="roundRect">
            <a:avLst>
              <a:gd name="adj" fmla="val 33601"/>
            </a:avLst>
          </a:prstGeom>
          <a:solidFill>
            <a:srgbClr val="E6DED2"/>
          </a:solidFill>
          <a:ln/>
        </p:spPr>
      </p:sp>
      <p:sp>
        <p:nvSpPr>
          <p:cNvPr id="5" name="Text 3"/>
          <p:cNvSpPr/>
          <p:nvPr/>
        </p:nvSpPr>
        <p:spPr>
          <a:xfrm>
            <a:off x="4455200" y="1956554"/>
            <a:ext cx="548878" cy="271701"/>
          </a:xfrm>
          <a:prstGeom prst="rect">
            <a:avLst/>
          </a:prstGeom>
          <a:noFill/>
          <a:ln/>
        </p:spPr>
        <p:txBody>
          <a:bodyPr wrap="none" lIns="0" tIns="0" rIns="0" bIns="0" rtlCol="0" anchor="t"/>
          <a:lstStyle/>
          <a:p>
            <a:pPr algn="l" indent="0" marL="0">
              <a:lnSpc>
                <a:spcPts val="2100"/>
              </a:lnSpc>
              <a:buNone/>
            </a:pPr>
            <a:r>
              <a:rPr lang="en-US" sz="2100" dirty="0">
                <a:solidFill>
                  <a:srgbClr val="4C4C4C"/>
                </a:solidFill>
                <a:latin typeface="Noto Serif Medium" pitchFamily="34" charset="0"/>
                <a:ea typeface="Noto Serif Medium" pitchFamily="34" charset="-122"/>
                <a:cs typeface="Noto Serif Medium" pitchFamily="34" charset="-120"/>
              </a:rPr>
              <a:t>95%</a:t>
            </a:r>
            <a:endParaRPr lang="en-US" sz="2100" dirty="0"/>
          </a:p>
        </p:txBody>
      </p:sp>
      <p:sp>
        <p:nvSpPr>
          <p:cNvPr id="6" name="Text 4"/>
          <p:cNvSpPr/>
          <p:nvPr/>
        </p:nvSpPr>
        <p:spPr>
          <a:xfrm>
            <a:off x="760690" y="2499836"/>
            <a:ext cx="2717006" cy="339566"/>
          </a:xfrm>
          <a:prstGeom prst="rect">
            <a:avLst/>
          </a:prstGeom>
          <a:noFill/>
          <a:ln/>
        </p:spPr>
        <p:txBody>
          <a:bodyPr wrap="none" lIns="0" tIns="0" rIns="0" bIns="0" rtlCol="0" anchor="t"/>
          <a:lstStyle/>
          <a:p>
            <a:pPr algn="l" indent="0" marL="0">
              <a:lnSpc>
                <a:spcPts val="2650"/>
              </a:lnSpc>
              <a:buNone/>
            </a:pPr>
            <a:r>
              <a:rPr lang="en-US" sz="2100" dirty="0">
                <a:solidFill>
                  <a:srgbClr val="4C4C4C"/>
                </a:solidFill>
                <a:latin typeface="Noto Serif Medium" pitchFamily="34" charset="0"/>
                <a:ea typeface="Noto Serif Medium" pitchFamily="34" charset="-122"/>
                <a:cs typeface="Noto Serif Medium" pitchFamily="34" charset="-120"/>
              </a:rPr>
              <a:t>Forecast Accuracy</a:t>
            </a:r>
            <a:endParaRPr lang="en-US" sz="2100" dirty="0"/>
          </a:p>
        </p:txBody>
      </p:sp>
      <p:sp>
        <p:nvSpPr>
          <p:cNvPr id="7" name="Text 5"/>
          <p:cNvSpPr/>
          <p:nvPr/>
        </p:nvSpPr>
        <p:spPr>
          <a:xfrm>
            <a:off x="760690" y="3056692"/>
            <a:ext cx="4243388" cy="347782"/>
          </a:xfrm>
          <a:prstGeom prst="rect">
            <a:avLst/>
          </a:prstGeom>
          <a:noFill/>
          <a:ln/>
        </p:spPr>
        <p:txBody>
          <a:bodyPr wrap="none" lIns="0" tIns="0" rIns="0" bIns="0" rtlCol="0" anchor="t"/>
          <a:lstStyle/>
          <a:p>
            <a:pPr algn="l" indent="0" marL="0">
              <a:lnSpc>
                <a:spcPts val="2700"/>
              </a:lnSpc>
              <a:buNone/>
            </a:pPr>
            <a:r>
              <a:rPr lang="en-US" sz="1700" dirty="0">
                <a:solidFill>
                  <a:srgbClr val="4C4C4C"/>
                </a:solidFill>
                <a:latin typeface="Noto Serif" pitchFamily="34" charset="0"/>
                <a:ea typeface="Noto Serif" pitchFamily="34" charset="-122"/>
                <a:cs typeface="Noto Serif" pitchFamily="34" charset="-120"/>
              </a:rPr>
              <a:t>Predictable daily cycles identified</a:t>
            </a:r>
            <a:endParaRPr lang="en-US" sz="1700" dirty="0"/>
          </a:p>
        </p:txBody>
      </p:sp>
      <p:sp>
        <p:nvSpPr>
          <p:cNvPr id="8" name="Shape 6"/>
          <p:cNvSpPr/>
          <p:nvPr/>
        </p:nvSpPr>
        <p:spPr>
          <a:xfrm>
            <a:off x="760690" y="3947755"/>
            <a:ext cx="3531513" cy="271701"/>
          </a:xfrm>
          <a:prstGeom prst="roundRect">
            <a:avLst>
              <a:gd name="adj" fmla="val 33601"/>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9" name="Shape 7"/>
          <p:cNvSpPr/>
          <p:nvPr/>
        </p:nvSpPr>
        <p:spPr>
          <a:xfrm>
            <a:off x="760690" y="3947755"/>
            <a:ext cx="1059418" cy="271701"/>
          </a:xfrm>
          <a:prstGeom prst="roundRect">
            <a:avLst>
              <a:gd name="adj" fmla="val 33601"/>
            </a:avLst>
          </a:prstGeom>
          <a:solidFill>
            <a:srgbClr val="E6DED2"/>
          </a:solidFill>
          <a:ln/>
        </p:spPr>
      </p:sp>
      <p:sp>
        <p:nvSpPr>
          <p:cNvPr id="10" name="Text 8"/>
          <p:cNvSpPr/>
          <p:nvPr/>
        </p:nvSpPr>
        <p:spPr>
          <a:xfrm>
            <a:off x="4455200" y="3947755"/>
            <a:ext cx="548878" cy="271701"/>
          </a:xfrm>
          <a:prstGeom prst="rect">
            <a:avLst/>
          </a:prstGeom>
          <a:noFill/>
          <a:ln/>
        </p:spPr>
        <p:txBody>
          <a:bodyPr wrap="none" lIns="0" tIns="0" rIns="0" bIns="0" rtlCol="0" anchor="t"/>
          <a:lstStyle/>
          <a:p>
            <a:pPr algn="l" indent="0" marL="0">
              <a:lnSpc>
                <a:spcPts val="2100"/>
              </a:lnSpc>
              <a:buNone/>
            </a:pPr>
            <a:r>
              <a:rPr lang="en-US" sz="2100" dirty="0">
                <a:solidFill>
                  <a:srgbClr val="4C4C4C"/>
                </a:solidFill>
                <a:latin typeface="Noto Serif Medium" pitchFamily="34" charset="0"/>
                <a:ea typeface="Noto Serif Medium" pitchFamily="34" charset="-122"/>
                <a:cs typeface="Noto Serif Medium" pitchFamily="34" charset="-120"/>
              </a:rPr>
              <a:t>30%</a:t>
            </a:r>
            <a:endParaRPr lang="en-US" sz="2100" dirty="0"/>
          </a:p>
        </p:txBody>
      </p:sp>
      <p:sp>
        <p:nvSpPr>
          <p:cNvPr id="11" name="Text 9"/>
          <p:cNvSpPr/>
          <p:nvPr/>
        </p:nvSpPr>
        <p:spPr>
          <a:xfrm>
            <a:off x="760690" y="4491038"/>
            <a:ext cx="2717006" cy="339566"/>
          </a:xfrm>
          <a:prstGeom prst="rect">
            <a:avLst/>
          </a:prstGeom>
          <a:noFill/>
          <a:ln/>
        </p:spPr>
        <p:txBody>
          <a:bodyPr wrap="none" lIns="0" tIns="0" rIns="0" bIns="0" rtlCol="0" anchor="t"/>
          <a:lstStyle/>
          <a:p>
            <a:pPr algn="l" indent="0" marL="0">
              <a:lnSpc>
                <a:spcPts val="2650"/>
              </a:lnSpc>
              <a:buNone/>
            </a:pPr>
            <a:r>
              <a:rPr lang="en-US" sz="2100" dirty="0">
                <a:solidFill>
                  <a:srgbClr val="4C4C4C"/>
                </a:solidFill>
                <a:latin typeface="Noto Serif Medium" pitchFamily="34" charset="0"/>
                <a:ea typeface="Noto Serif Medium" pitchFamily="34" charset="-122"/>
                <a:cs typeface="Noto Serif Medium" pitchFamily="34" charset="-120"/>
              </a:rPr>
              <a:t>Efficiency Gain</a:t>
            </a:r>
            <a:endParaRPr lang="en-US" sz="2100" dirty="0"/>
          </a:p>
        </p:txBody>
      </p:sp>
      <p:sp>
        <p:nvSpPr>
          <p:cNvPr id="12" name="Text 10"/>
          <p:cNvSpPr/>
          <p:nvPr/>
        </p:nvSpPr>
        <p:spPr>
          <a:xfrm>
            <a:off x="760690" y="5047893"/>
            <a:ext cx="4243388" cy="347782"/>
          </a:xfrm>
          <a:prstGeom prst="rect">
            <a:avLst/>
          </a:prstGeom>
          <a:noFill/>
          <a:ln/>
        </p:spPr>
        <p:txBody>
          <a:bodyPr wrap="none" lIns="0" tIns="0" rIns="0" bIns="0" rtlCol="0" anchor="t"/>
          <a:lstStyle/>
          <a:p>
            <a:pPr algn="l" indent="0" marL="0">
              <a:lnSpc>
                <a:spcPts val="2700"/>
              </a:lnSpc>
              <a:buNone/>
            </a:pPr>
            <a:r>
              <a:rPr lang="en-US" sz="1700" dirty="0">
                <a:solidFill>
                  <a:srgbClr val="4C4C4C"/>
                </a:solidFill>
                <a:latin typeface="Noto Serif" pitchFamily="34" charset="0"/>
                <a:ea typeface="Noto Serif" pitchFamily="34" charset="-122"/>
                <a:cs typeface="Noto Serif" pitchFamily="34" charset="-120"/>
              </a:rPr>
              <a:t>Improved capacity planning</a:t>
            </a:r>
            <a:endParaRPr lang="en-US" sz="1700" dirty="0"/>
          </a:p>
        </p:txBody>
      </p:sp>
      <p:sp>
        <p:nvSpPr>
          <p:cNvPr id="13" name="Shape 11"/>
          <p:cNvSpPr/>
          <p:nvPr/>
        </p:nvSpPr>
        <p:spPr>
          <a:xfrm>
            <a:off x="760690" y="5938957"/>
            <a:ext cx="3531513" cy="271701"/>
          </a:xfrm>
          <a:prstGeom prst="roundRect">
            <a:avLst>
              <a:gd name="adj" fmla="val 33601"/>
            </a:avLst>
          </a:prstGeom>
          <a:solidFill>
            <a:srgbClr val="E6DED2">
              <a:alpha val="50000"/>
            </a:srgbClr>
          </a:solidFill>
          <a:ln w="7620">
            <a:solidFill>
              <a:srgbClr val="CCC4B8"/>
            </a:solidFill>
            <a:prstDash val="solid"/>
          </a:ln>
          <a:effectLst>
            <a:outerShdw sx="100000" sy="100000" kx="0" ky="0" algn="bl" rotWithShape="0" blurRad="0" dist="20320" dir="2700000">
              <a:srgbClr val="ccc4b8">
                <a:alpha val="100000"/>
              </a:srgbClr>
            </a:outerShdw>
          </a:effectLst>
        </p:spPr>
      </p:sp>
      <p:sp>
        <p:nvSpPr>
          <p:cNvPr id="14" name="Shape 12"/>
          <p:cNvSpPr/>
          <p:nvPr/>
        </p:nvSpPr>
        <p:spPr>
          <a:xfrm>
            <a:off x="760690" y="5938957"/>
            <a:ext cx="882848" cy="271701"/>
          </a:xfrm>
          <a:prstGeom prst="roundRect">
            <a:avLst>
              <a:gd name="adj" fmla="val 33601"/>
            </a:avLst>
          </a:prstGeom>
          <a:solidFill>
            <a:srgbClr val="E6DED2"/>
          </a:solidFill>
          <a:ln/>
        </p:spPr>
      </p:sp>
      <p:sp>
        <p:nvSpPr>
          <p:cNvPr id="15" name="Text 13"/>
          <p:cNvSpPr/>
          <p:nvPr/>
        </p:nvSpPr>
        <p:spPr>
          <a:xfrm>
            <a:off x="4455200" y="5938957"/>
            <a:ext cx="548878" cy="271701"/>
          </a:xfrm>
          <a:prstGeom prst="rect">
            <a:avLst/>
          </a:prstGeom>
          <a:noFill/>
          <a:ln/>
        </p:spPr>
        <p:txBody>
          <a:bodyPr wrap="none" lIns="0" tIns="0" rIns="0" bIns="0" rtlCol="0" anchor="t"/>
          <a:lstStyle/>
          <a:p>
            <a:pPr algn="l" indent="0" marL="0">
              <a:lnSpc>
                <a:spcPts val="2100"/>
              </a:lnSpc>
              <a:buNone/>
            </a:pPr>
            <a:r>
              <a:rPr lang="en-US" sz="2100" dirty="0">
                <a:solidFill>
                  <a:srgbClr val="4C4C4C"/>
                </a:solidFill>
                <a:latin typeface="Noto Serif Medium" pitchFamily="34" charset="0"/>
                <a:ea typeface="Noto Serif Medium" pitchFamily="34" charset="-122"/>
                <a:cs typeface="Noto Serif Medium" pitchFamily="34" charset="-120"/>
              </a:rPr>
              <a:t>25%</a:t>
            </a:r>
            <a:endParaRPr lang="en-US" sz="2100" dirty="0"/>
          </a:p>
        </p:txBody>
      </p:sp>
      <p:sp>
        <p:nvSpPr>
          <p:cNvPr id="16" name="Text 14"/>
          <p:cNvSpPr/>
          <p:nvPr/>
        </p:nvSpPr>
        <p:spPr>
          <a:xfrm>
            <a:off x="760690" y="6482239"/>
            <a:ext cx="2717006" cy="339566"/>
          </a:xfrm>
          <a:prstGeom prst="rect">
            <a:avLst/>
          </a:prstGeom>
          <a:noFill/>
          <a:ln/>
        </p:spPr>
        <p:txBody>
          <a:bodyPr wrap="none" lIns="0" tIns="0" rIns="0" bIns="0" rtlCol="0" anchor="t"/>
          <a:lstStyle/>
          <a:p>
            <a:pPr algn="l" indent="0" marL="0">
              <a:lnSpc>
                <a:spcPts val="2650"/>
              </a:lnSpc>
              <a:buNone/>
            </a:pPr>
            <a:r>
              <a:rPr lang="en-US" sz="2100" dirty="0">
                <a:solidFill>
                  <a:srgbClr val="4C4C4C"/>
                </a:solidFill>
                <a:latin typeface="Noto Serif Medium" pitchFamily="34" charset="0"/>
                <a:ea typeface="Noto Serif Medium" pitchFamily="34" charset="-122"/>
                <a:cs typeface="Noto Serif Medium" pitchFamily="34" charset="-120"/>
              </a:rPr>
              <a:t>Risk Reduction</a:t>
            </a:r>
            <a:endParaRPr lang="en-US" sz="2100" dirty="0"/>
          </a:p>
        </p:txBody>
      </p:sp>
      <p:sp>
        <p:nvSpPr>
          <p:cNvPr id="17" name="Text 15"/>
          <p:cNvSpPr/>
          <p:nvPr/>
        </p:nvSpPr>
        <p:spPr>
          <a:xfrm>
            <a:off x="760690" y="7039094"/>
            <a:ext cx="4243388" cy="347782"/>
          </a:xfrm>
          <a:prstGeom prst="rect">
            <a:avLst/>
          </a:prstGeom>
          <a:noFill/>
          <a:ln/>
        </p:spPr>
        <p:txBody>
          <a:bodyPr wrap="none" lIns="0" tIns="0" rIns="0" bIns="0" rtlCol="0" anchor="t"/>
          <a:lstStyle/>
          <a:p>
            <a:pPr algn="l" indent="0" marL="0">
              <a:lnSpc>
                <a:spcPts val="2700"/>
              </a:lnSpc>
              <a:buNone/>
            </a:pPr>
            <a:r>
              <a:rPr lang="en-US" sz="1700" dirty="0">
                <a:solidFill>
                  <a:srgbClr val="4C4C4C"/>
                </a:solidFill>
                <a:latin typeface="Noto Serif" pitchFamily="34" charset="0"/>
                <a:ea typeface="Noto Serif" pitchFamily="34" charset="-122"/>
                <a:cs typeface="Noto Serif" pitchFamily="34" charset="-120"/>
              </a:rPr>
              <a:t>Better demand readiness</a:t>
            </a:r>
            <a:endParaRPr lang="en-US" sz="1700" dirty="0"/>
          </a:p>
        </p:txBody>
      </p:sp>
      <p:sp>
        <p:nvSpPr>
          <p:cNvPr id="18" name="Text 16"/>
          <p:cNvSpPr/>
          <p:nvPr/>
        </p:nvSpPr>
        <p:spPr>
          <a:xfrm>
            <a:off x="5542002" y="1820823"/>
            <a:ext cx="3459480" cy="407432"/>
          </a:xfrm>
          <a:prstGeom prst="rect">
            <a:avLst/>
          </a:prstGeom>
          <a:noFill/>
          <a:ln/>
        </p:spPr>
        <p:txBody>
          <a:bodyPr wrap="none" lIns="0" tIns="0" rIns="0" bIns="0" rtlCol="0" anchor="t"/>
          <a:lstStyle/>
          <a:p>
            <a:pPr algn="l" indent="0" marL="0">
              <a:lnSpc>
                <a:spcPts val="3200"/>
              </a:lnSpc>
              <a:buNone/>
            </a:pPr>
            <a:r>
              <a:rPr lang="en-US" sz="2550" dirty="0">
                <a:solidFill>
                  <a:srgbClr val="3A3A3A"/>
                </a:solidFill>
                <a:latin typeface="Noto Serif Medium" pitchFamily="34" charset="0"/>
                <a:ea typeface="Noto Serif Medium" pitchFamily="34" charset="-122"/>
                <a:cs typeface="Noto Serif Medium" pitchFamily="34" charset="-120"/>
              </a:rPr>
              <a:t>Forecasting Approach</a:t>
            </a:r>
            <a:endParaRPr lang="en-US" sz="2550" dirty="0"/>
          </a:p>
        </p:txBody>
      </p:sp>
      <p:sp>
        <p:nvSpPr>
          <p:cNvPr id="19" name="Text 17"/>
          <p:cNvSpPr/>
          <p:nvPr/>
        </p:nvSpPr>
        <p:spPr>
          <a:xfrm>
            <a:off x="5542002" y="2445544"/>
            <a:ext cx="8335208" cy="695563"/>
          </a:xfrm>
          <a:prstGeom prst="rect">
            <a:avLst/>
          </a:prstGeom>
          <a:noFill/>
          <a:ln/>
        </p:spPr>
        <p:txBody>
          <a:bodyPr wrap="square" lIns="0" tIns="0" rIns="0" bIns="0" rtlCol="0" anchor="t"/>
          <a:lstStyle/>
          <a:p>
            <a:pPr algn="l" indent="0" marL="0">
              <a:lnSpc>
                <a:spcPts val="2700"/>
              </a:lnSpc>
              <a:buNone/>
            </a:pPr>
            <a:r>
              <a:rPr lang="en-US" sz="1700" dirty="0">
                <a:solidFill>
                  <a:srgbClr val="4C4C4C"/>
                </a:solidFill>
                <a:latin typeface="Noto Serif" pitchFamily="34" charset="0"/>
                <a:ea typeface="Noto Serif" pitchFamily="34" charset="-122"/>
                <a:cs typeface="Noto Serif" pitchFamily="34" charset="-120"/>
              </a:rPr>
              <a:t>Excel Forecast Sheet applied for short-term demand prediction, revealing stable trends and cyclical patterns that support proactive planning.</a:t>
            </a:r>
            <a:endParaRPr lang="en-US" sz="1700" dirty="0"/>
          </a:p>
        </p:txBody>
      </p:sp>
      <p:sp>
        <p:nvSpPr>
          <p:cNvPr id="20" name="Shape 18"/>
          <p:cNvSpPr/>
          <p:nvPr/>
        </p:nvSpPr>
        <p:spPr>
          <a:xfrm>
            <a:off x="5542002" y="3494177"/>
            <a:ext cx="8335208" cy="34766"/>
          </a:xfrm>
          <a:prstGeom prst="rect">
            <a:avLst/>
          </a:prstGeom>
          <a:solidFill>
            <a:srgbClr val="4C4C4C">
              <a:alpha val="50000"/>
            </a:srgbClr>
          </a:solidFill>
          <a:ln/>
        </p:spPr>
      </p:sp>
      <p:sp>
        <p:nvSpPr>
          <p:cNvPr id="21" name="Text 19"/>
          <p:cNvSpPr/>
          <p:nvPr/>
        </p:nvSpPr>
        <p:spPr>
          <a:xfrm>
            <a:off x="5542002" y="3773329"/>
            <a:ext cx="3959423" cy="407432"/>
          </a:xfrm>
          <a:prstGeom prst="rect">
            <a:avLst/>
          </a:prstGeom>
          <a:noFill/>
          <a:ln/>
        </p:spPr>
        <p:txBody>
          <a:bodyPr wrap="none" lIns="0" tIns="0" rIns="0" bIns="0" rtlCol="0" anchor="t"/>
          <a:lstStyle/>
          <a:p>
            <a:pPr algn="l" indent="0" marL="0">
              <a:lnSpc>
                <a:spcPts val="3200"/>
              </a:lnSpc>
              <a:buNone/>
            </a:pPr>
            <a:r>
              <a:rPr lang="en-US" sz="2550" dirty="0">
                <a:solidFill>
                  <a:srgbClr val="3A3A3A"/>
                </a:solidFill>
                <a:latin typeface="Noto Serif Medium" pitchFamily="34" charset="0"/>
                <a:ea typeface="Noto Serif Medium" pitchFamily="34" charset="-122"/>
                <a:cs typeface="Noto Serif Medium" pitchFamily="34" charset="-120"/>
              </a:rPr>
              <a:t>Business Value Delivered</a:t>
            </a:r>
            <a:endParaRPr lang="en-US" sz="2550" dirty="0"/>
          </a:p>
        </p:txBody>
      </p:sp>
      <p:sp>
        <p:nvSpPr>
          <p:cNvPr id="22" name="Text 20"/>
          <p:cNvSpPr/>
          <p:nvPr/>
        </p:nvSpPr>
        <p:spPr>
          <a:xfrm>
            <a:off x="5542002" y="4398050"/>
            <a:ext cx="8335208" cy="34778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4C4C4C"/>
                </a:solidFill>
                <a:latin typeface="Noto Serif" pitchFamily="34" charset="0"/>
                <a:ea typeface="Noto Serif" pitchFamily="34" charset="-122"/>
                <a:cs typeface="Noto Serif" pitchFamily="34" charset="-120"/>
              </a:rPr>
              <a:t>Enhanced capacity planning during peak periods</a:t>
            </a:r>
            <a:endParaRPr lang="en-US" sz="1700" dirty="0"/>
          </a:p>
        </p:txBody>
      </p:sp>
      <p:sp>
        <p:nvSpPr>
          <p:cNvPr id="23" name="Text 21"/>
          <p:cNvSpPr/>
          <p:nvPr/>
        </p:nvSpPr>
        <p:spPr>
          <a:xfrm>
            <a:off x="5542002" y="4821793"/>
            <a:ext cx="8335208" cy="34778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4C4C4C"/>
                </a:solidFill>
                <a:latin typeface="Noto Serif" pitchFamily="34" charset="0"/>
                <a:ea typeface="Noto Serif" pitchFamily="34" charset="-122"/>
                <a:cs typeface="Noto Serif" pitchFamily="34" charset="-120"/>
              </a:rPr>
              <a:t>Reduced operational risk through predictive insights</a:t>
            </a:r>
            <a:endParaRPr lang="en-US" sz="1700" dirty="0"/>
          </a:p>
        </p:txBody>
      </p:sp>
      <p:sp>
        <p:nvSpPr>
          <p:cNvPr id="24" name="Text 22"/>
          <p:cNvSpPr/>
          <p:nvPr/>
        </p:nvSpPr>
        <p:spPr>
          <a:xfrm>
            <a:off x="5542002" y="5245537"/>
            <a:ext cx="8335208" cy="34778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4C4C4C"/>
                </a:solidFill>
                <a:latin typeface="Noto Serif" pitchFamily="34" charset="0"/>
                <a:ea typeface="Noto Serif" pitchFamily="34" charset="-122"/>
                <a:cs typeface="Noto Serif" pitchFamily="34" charset="-120"/>
              </a:rPr>
              <a:t>Improved resource allocation and fleet positioning</a:t>
            </a:r>
            <a:endParaRPr lang="en-US" sz="1700" dirty="0"/>
          </a:p>
        </p:txBody>
      </p:sp>
      <p:sp>
        <p:nvSpPr>
          <p:cNvPr id="25" name="Text 23"/>
          <p:cNvSpPr/>
          <p:nvPr/>
        </p:nvSpPr>
        <p:spPr>
          <a:xfrm>
            <a:off x="5542002" y="5669280"/>
            <a:ext cx="8335208" cy="34778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4C4C4C"/>
                </a:solidFill>
                <a:latin typeface="Noto Serif" pitchFamily="34" charset="0"/>
                <a:ea typeface="Noto Serif" pitchFamily="34" charset="-122"/>
                <a:cs typeface="Noto Serif" pitchFamily="34" charset="-120"/>
              </a:rPr>
              <a:t>Data-driven decision support for management</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2026-01-20T13:47:36Z</dcterms:created>
  <dcterms:modified xsi:type="dcterms:W3CDTF">2026-01-20T13:47:36Z</dcterms:modified>
</cp:coreProperties>
</file>